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7" r:id="rId4"/>
  </p:sldMasterIdLst>
  <p:notesMasterIdLst>
    <p:notesMasterId r:id="rId61"/>
  </p:notesMasterIdLst>
  <p:sldIdLst>
    <p:sldId id="256" r:id="rId5"/>
    <p:sldId id="257" r:id="rId6"/>
    <p:sldId id="390" r:id="rId7"/>
    <p:sldId id="404" r:id="rId8"/>
    <p:sldId id="287" r:id="rId9"/>
    <p:sldId id="342" r:id="rId10"/>
    <p:sldId id="284" r:id="rId11"/>
    <p:sldId id="343" r:id="rId12"/>
    <p:sldId id="407" r:id="rId13"/>
    <p:sldId id="386" r:id="rId14"/>
    <p:sldId id="387" r:id="rId15"/>
    <p:sldId id="388" r:id="rId16"/>
    <p:sldId id="408" r:id="rId17"/>
    <p:sldId id="389" r:id="rId18"/>
    <p:sldId id="385" r:id="rId19"/>
    <p:sldId id="331" r:id="rId20"/>
    <p:sldId id="400" r:id="rId21"/>
    <p:sldId id="346" r:id="rId22"/>
    <p:sldId id="290" r:id="rId23"/>
    <p:sldId id="300" r:id="rId24"/>
    <p:sldId id="294" r:id="rId25"/>
    <p:sldId id="395" r:id="rId26"/>
    <p:sldId id="286" r:id="rId27"/>
    <p:sldId id="308" r:id="rId28"/>
    <p:sldId id="309" r:id="rId29"/>
    <p:sldId id="409" r:id="rId30"/>
    <p:sldId id="311" r:id="rId31"/>
    <p:sldId id="312" r:id="rId32"/>
    <p:sldId id="396" r:id="rId33"/>
    <p:sldId id="397" r:id="rId34"/>
    <p:sldId id="316" r:id="rId35"/>
    <p:sldId id="318" r:id="rId36"/>
    <p:sldId id="398" r:id="rId37"/>
    <p:sldId id="410" r:id="rId38"/>
    <p:sldId id="353" r:id="rId39"/>
    <p:sldId id="354" r:id="rId40"/>
    <p:sldId id="355" r:id="rId41"/>
    <p:sldId id="357" r:id="rId42"/>
    <p:sldId id="359" r:id="rId43"/>
    <p:sldId id="399" r:id="rId44"/>
    <p:sldId id="329" r:id="rId45"/>
    <p:sldId id="330" r:id="rId46"/>
    <p:sldId id="411" r:id="rId47"/>
    <p:sldId id="332" r:id="rId48"/>
    <p:sldId id="333" r:id="rId49"/>
    <p:sldId id="412" r:id="rId50"/>
    <p:sldId id="335" r:id="rId51"/>
    <p:sldId id="394" r:id="rId52"/>
    <p:sldId id="413" r:id="rId53"/>
    <p:sldId id="336" r:id="rId54"/>
    <p:sldId id="337" r:id="rId55"/>
    <p:sldId id="338" r:id="rId56"/>
    <p:sldId id="402" r:id="rId57"/>
    <p:sldId id="339" r:id="rId58"/>
    <p:sldId id="403" r:id="rId59"/>
    <p:sldId id="340" r:id="rId60"/>
  </p:sldIdLst>
  <p:sldSz cx="9144000" cy="5143500" type="screen16x9"/>
  <p:notesSz cx="6858000" cy="9144000"/>
  <p:embeddedFontLst>
    <p:embeddedFont>
      <p:font typeface="Arvo" panose="02000000000000000000" pitchFamily="2" charset="77"/>
      <p:regular r:id="rId62"/>
      <p:bold r:id="rId63"/>
      <p:italic r:id="rId64"/>
      <p:boldItalic r:id="rId65"/>
    </p:embeddedFont>
    <p:embeddedFont>
      <p:font typeface="Roboto Condensed" panose="02000000000000000000" pitchFamily="2" charset="0"/>
      <p:regular r:id="rId66"/>
      <p:bold r:id="rId67"/>
      <p:italic r:id="rId68"/>
      <p:boldItalic r:id="rId69"/>
    </p:embeddedFont>
    <p:embeddedFont>
      <p:font typeface="Roboto Condensed Light" panose="02000000000000000000" pitchFamily="2"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sy Johnson" initials="BSJ" lastIdx="1" clrIdx="0">
    <p:extLst>
      <p:ext uri="{19B8F6BF-5375-455C-9EA6-DF929625EA0E}">
        <p15:presenceInfo xmlns:p15="http://schemas.microsoft.com/office/powerpoint/2012/main" userId="Betsy Johnson" providerId="None"/>
      </p:ext>
    </p:extLst>
  </p:cmAuthor>
  <p:cmAuthor id="2" name="Phillips, Faith M." initials="PFM" lastIdx="1" clrIdx="1">
    <p:extLst>
      <p:ext uri="{19B8F6BF-5375-455C-9EA6-DF929625EA0E}">
        <p15:presenceInfo xmlns:p15="http://schemas.microsoft.com/office/powerpoint/2012/main" userId="S-1-5-21-2403616241-1719953728-3928728192-1207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70C0"/>
    <a:srgbClr val="9FD6FF"/>
    <a:srgbClr val="DBD600"/>
    <a:srgbClr val="003B68"/>
    <a:srgbClr val="263248"/>
    <a:srgbClr val="1D405D"/>
    <a:srgbClr val="E8E6DA"/>
    <a:srgbClr val="002060"/>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081A82-E969-45F4-A224-85AEE9730C5C}">
  <a:tblStyle styleId="{89081A82-E969-45F4-A224-85AEE9730C5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90931" autoAdjust="0"/>
  </p:normalViewPr>
  <p:slideViewPr>
    <p:cSldViewPr snapToGrid="0">
      <p:cViewPr varScale="1">
        <p:scale>
          <a:sx n="129" d="100"/>
          <a:sy n="129" d="100"/>
        </p:scale>
        <p:origin x="8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2.fntdata"/><Relationship Id="rId68" Type="http://schemas.openxmlformats.org/officeDocument/2006/relationships/font" Target="fonts/font7.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5.fntdata"/><Relationship Id="rId74"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font" Target="fonts/font10.fntdata"/><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75752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23076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53811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71991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100" baseline="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29452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3386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93972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70012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0610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a:p>
        </p:txBody>
      </p:sp>
    </p:spTree>
    <p:extLst>
      <p:ext uri="{BB962C8B-B14F-4D97-AF65-F5344CB8AC3E}">
        <p14:creationId xmlns:p14="http://schemas.microsoft.com/office/powerpoint/2010/main" val="3872845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7231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15787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1598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46890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38940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97442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4052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indent="-317500"/>
            <a:r>
              <a:rPr lang="en-US" dirty="0"/>
              <a:t>Legal</a:t>
            </a:r>
            <a:r>
              <a:rPr lang="en-US" baseline="0" dirty="0"/>
              <a:t> guardians, grandparents, foster parents are not considered the parent on the FAFSA.</a:t>
            </a:r>
            <a:endParaRPr lang="en-US" dirty="0"/>
          </a:p>
          <a:p>
            <a:pPr marL="457200" indent="-317500"/>
            <a:r>
              <a:rPr lang="en-US" dirty="0"/>
              <a:t>Not married but living together student includes</a:t>
            </a:r>
            <a:r>
              <a:rPr lang="en-US" baseline="0" dirty="0"/>
              <a:t> information on both parents.</a:t>
            </a:r>
          </a:p>
          <a:p>
            <a:pPr marL="457200" indent="-317500"/>
            <a:r>
              <a:rPr lang="en-US" baseline="0" dirty="0"/>
              <a:t>Would only include the parent student lives with more than 50% of the time in the last 12 months. </a:t>
            </a:r>
          </a:p>
          <a:p>
            <a:pPr marL="457200" indent="-317500"/>
            <a:r>
              <a:rPr lang="en-US" baseline="0" dirty="0"/>
              <a:t>Must include both parents on the FAFSA.  Questions are gender-neutral.</a:t>
            </a:r>
          </a:p>
          <a:p>
            <a:pPr marL="457200" indent="-317500"/>
            <a:r>
              <a:rPr lang="en-US" baseline="0" dirty="0"/>
              <a:t>FAFSA does not ask parents citizenship.  Does not affect students aid eligibility.</a:t>
            </a:r>
          </a:p>
          <a:p>
            <a:pPr marL="139700" indent="0">
              <a:buFontTx/>
              <a:buNone/>
            </a:pPr>
            <a:endParaRPr lang="en-US" dirty="0"/>
          </a:p>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4072166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9685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21054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34657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50400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1116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12305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7568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55672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443689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012797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338013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63506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586666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234697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710426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628826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717124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874381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FontTx/>
              <a:buNone/>
            </a:pPr>
            <a:r>
              <a:rPr lang="en-US" dirty="0"/>
              <a:t>It is important for the counselors to prepare students and parents for FERPA and how schools are limited to what information they can give to a parent or guardian without the student’s consent. </a:t>
            </a:r>
          </a:p>
          <a:p>
            <a:pPr marL="139700" indent="0">
              <a:buFontTx/>
              <a:buNone/>
            </a:pPr>
            <a:endParaRPr lang="en-US" dirty="0"/>
          </a:p>
          <a:p>
            <a:pPr marL="139700" indent="0">
              <a:buFontTx/>
              <a:buNone/>
            </a:pPr>
            <a:endParaRPr lang="en-US" dirty="0"/>
          </a:p>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26748941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621934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451167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588466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0929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That slide is here to get them to think about whether</a:t>
            </a:r>
            <a:r>
              <a:rPr lang="en-US" baseline="0" dirty="0"/>
              <a:t> they access this data.  If they don’t, we should suggest they reach out to ODHE to get instructions for accessing the data for next year.</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1698079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244884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459587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indent="-228600">
              <a:buAutoNum type="arabicParenR"/>
            </a:pPr>
            <a:r>
              <a:rPr lang="en-US" baseline="0" dirty="0"/>
              <a:t>Please help us find new counselors – let them know about our upcoming webinar.  </a:t>
            </a:r>
          </a:p>
          <a:p>
            <a:pPr marL="228600" indent="-228600">
              <a:buAutoNum type="arabicParenR"/>
            </a:pPr>
            <a:r>
              <a:rPr lang="en-US" baseline="0" dirty="0"/>
              <a:t>Counselors that attended today’s session but still would like a review of ALL programs available to help their students fund college may wish to attend a counselor workshop.  While there will be a repeat of today’s information, the workshops are 2 ½ hours so much more comprehensive and detailed.   </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5948527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indent="-228600">
              <a:buAutoNum type="arabicParenR"/>
            </a:pPr>
            <a:r>
              <a:rPr lang="en-US" baseline="0" dirty="0"/>
              <a:t>Please help us find new counselors – let them know about our upcoming webinar.  </a:t>
            </a:r>
          </a:p>
          <a:p>
            <a:pPr marL="228600" indent="-228600">
              <a:buAutoNum type="arabicParenR"/>
            </a:pPr>
            <a:r>
              <a:rPr lang="en-US" baseline="0" dirty="0"/>
              <a:t>Counselors that attended today’s session but still would like a review of ALL programs available to help their students fund college may wish to attend a counselor workshop.  While there will be a repeat of today’s information, the workshops are 2 ½ hours so much more comprehensive and detailed.   </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370967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709851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546223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53276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53383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F0000"/>
                </a:solidFill>
                <a:highlight>
                  <a:srgbClr val="FFFF00"/>
                </a:highlight>
              </a:rPr>
              <a:t>In the meantime you can get on this in early October and see what your numbers look like for 2021-2022.</a:t>
            </a:r>
            <a:endParaRPr dirty="0">
              <a:solidFill>
                <a:srgbClr val="FF0000"/>
              </a:solidFill>
              <a:highlight>
                <a:srgbClr val="FFFF00"/>
              </a:highlight>
            </a:endParaRPr>
          </a:p>
        </p:txBody>
      </p:sp>
    </p:spTree>
    <p:extLst>
      <p:ext uri="{BB962C8B-B14F-4D97-AF65-F5344CB8AC3E}">
        <p14:creationId xmlns:p14="http://schemas.microsoft.com/office/powerpoint/2010/main" val="1901397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89439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97977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rgbClr val="003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a:solidFill>
            <a:srgbClr val="9FD6FF"/>
          </a:solidFill>
        </p:grpSpPr>
        <p:sp>
          <p:nvSpPr>
            <p:cNvPr id="12" name="Google Shape;12;p2"/>
            <p:cNvSpPr/>
            <p:nvPr/>
          </p:nvSpPr>
          <p:spPr>
            <a:xfrm>
              <a:off x="0" y="0"/>
              <a:ext cx="3525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a:solidFill>
            <a:srgbClr val="0070C0"/>
          </a:solidFill>
        </p:grpSpPr>
        <p:sp>
          <p:nvSpPr>
            <p:cNvPr id="15" name="Google Shape;15;p2"/>
            <p:cNvSpPr/>
            <p:nvPr/>
          </p:nvSpPr>
          <p:spPr>
            <a:xfrm>
              <a:off x="-8178042" y="-4493118"/>
              <a:ext cx="12968400" cy="65226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a:solidFill>
            <a:srgbClr val="FFFF66"/>
          </a:solidFill>
        </p:grpSpPr>
        <p:sp>
          <p:nvSpPr>
            <p:cNvPr id="18" name="Google Shape;18;p2"/>
            <p:cNvSpPr/>
            <p:nvPr/>
          </p:nvSpPr>
          <p:spPr>
            <a:xfrm rot="10800000">
              <a:off x="5582265" y="4948334"/>
              <a:ext cx="394200" cy="131400"/>
            </a:xfrm>
            <a:prstGeom prst="triangle">
              <a:avLst>
                <a:gd name="adj" fmla="val 32425"/>
              </a:avLst>
            </a:prstGeom>
            <a:solidFill>
              <a:srgbClr val="DBD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a:grpFill/>
          </p:grpSpPr>
          <p:sp>
            <p:nvSpPr>
              <p:cNvPr id="20" name="Google Shape;20;p2"/>
              <p:cNvSpPr/>
              <p:nvPr/>
            </p:nvSpPr>
            <p:spPr>
              <a:xfrm>
                <a:off x="-24158748" y="330081"/>
                <a:ext cx="28908000" cy="1699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pic>
        <p:nvPicPr>
          <p:cNvPr id="23" name="Picture 4">
            <a:extLst>
              <a:ext uri="{FF2B5EF4-FFF2-40B4-BE49-F238E27FC236}">
                <a16:creationId xmlns:a16="http://schemas.microsoft.com/office/drawing/2014/main" id="{987ACA6B-2B5B-43D0-91CD-6E1E8478239F}"/>
              </a:ext>
            </a:extLst>
          </p:cNvPr>
          <p:cNvPicPr>
            <a:picLocks noChangeAspect="1" noChangeArrowheads="1"/>
          </p:cNvPicPr>
          <p:nvPr userDrawn="1"/>
        </p:nvPicPr>
        <p:blipFill>
          <a:blip r:embed="rId2" cstate="print"/>
          <a:srcRect/>
          <a:stretch>
            <a:fillRect/>
          </a:stretch>
        </p:blipFill>
        <p:spPr bwMode="auto">
          <a:xfrm>
            <a:off x="6888243" y="2929217"/>
            <a:ext cx="1953993" cy="1104818"/>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rgbClr val="003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rgbClr val="DBD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rgbClr val="FFF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rgbClr val="FFF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pic>
        <p:nvPicPr>
          <p:cNvPr id="21" name="Picture 2" descr="OASFAA T">
            <a:extLst>
              <a:ext uri="{FF2B5EF4-FFF2-40B4-BE49-F238E27FC236}">
                <a16:creationId xmlns:a16="http://schemas.microsoft.com/office/drawing/2014/main" id="{AAC115AC-4FAF-4688-B823-5404046D4891}"/>
              </a:ext>
            </a:extLst>
          </p:cNvPr>
          <p:cNvPicPr>
            <a:picLocks noChangeAspect="1" noChangeArrowheads="1"/>
          </p:cNvPicPr>
          <p:nvPr userDrawn="1"/>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60986" y="4657686"/>
            <a:ext cx="640060" cy="28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Google Shape;163;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64" name="Google Shape;164;p10"/>
          <p:cNvGrpSpPr/>
          <p:nvPr/>
        </p:nvGrpSpPr>
        <p:grpSpPr>
          <a:xfrm>
            <a:off x="6946842" y="4472723"/>
            <a:ext cx="2202830" cy="670795"/>
            <a:chOff x="5575242" y="4472723"/>
            <a:chExt cx="2202830" cy="670795"/>
          </a:xfrm>
        </p:grpSpPr>
        <p:sp>
          <p:nvSpPr>
            <p:cNvPr id="165" name="Google Shape;165;p10"/>
            <p:cNvSpPr/>
            <p:nvPr/>
          </p:nvSpPr>
          <p:spPr>
            <a:xfrm rot="10800000">
              <a:off x="5575242" y="4948334"/>
              <a:ext cx="394200" cy="131400"/>
            </a:xfrm>
            <a:prstGeom prst="triangle">
              <a:avLst>
                <a:gd name="adj" fmla="val 32425"/>
              </a:avLst>
            </a:prstGeom>
            <a:solidFill>
              <a:srgbClr val="DBD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10"/>
            <p:cNvGrpSpPr/>
            <p:nvPr/>
          </p:nvGrpSpPr>
          <p:grpSpPr>
            <a:xfrm flipH="1">
              <a:off x="5734850" y="4472723"/>
              <a:ext cx="2040837" cy="670795"/>
              <a:chOff x="1297954" y="330075"/>
              <a:chExt cx="5169293" cy="1699506"/>
            </a:xfrm>
          </p:grpSpPr>
          <p:sp>
            <p:nvSpPr>
              <p:cNvPr id="167" name="Google Shape;167;p10"/>
              <p:cNvSpPr/>
              <p:nvPr/>
            </p:nvSpPr>
            <p:spPr>
              <a:xfrm>
                <a:off x="1297954" y="330081"/>
                <a:ext cx="3476700" cy="1699500"/>
              </a:xfrm>
              <a:prstGeom prst="rect">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a:off x="4767747" y="330075"/>
                <a:ext cx="1699500" cy="1699500"/>
              </a:xfrm>
              <a:prstGeom prst="rtTriangle">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0"/>
            <p:cNvGrpSpPr/>
            <p:nvPr/>
          </p:nvGrpSpPr>
          <p:grpSpPr>
            <a:xfrm flipH="1">
              <a:off x="5578209" y="4646738"/>
              <a:ext cx="2199863" cy="304563"/>
              <a:chOff x="-5827153" y="330075"/>
              <a:chExt cx="12276019" cy="1699569"/>
            </a:xfrm>
          </p:grpSpPr>
          <p:sp>
            <p:nvSpPr>
              <p:cNvPr id="170" name="Google Shape;170;p10"/>
              <p:cNvSpPr/>
              <p:nvPr/>
            </p:nvSpPr>
            <p:spPr>
              <a:xfrm>
                <a:off x="-5827153" y="330144"/>
                <a:ext cx="10612200" cy="1699500"/>
              </a:xfrm>
              <a:prstGeom prst="rect">
                <a:avLst/>
              </a:prstGeom>
              <a:solidFill>
                <a:srgbClr val="FFF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0"/>
              <p:cNvSpPr/>
              <p:nvPr/>
            </p:nvSpPr>
            <p:spPr>
              <a:xfrm>
                <a:off x="4749366" y="330075"/>
                <a:ext cx="1699500" cy="1699500"/>
              </a:xfrm>
              <a:prstGeom prst="rtTriangle">
                <a:avLst/>
              </a:prstGeom>
              <a:solidFill>
                <a:srgbClr val="FFF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 name="Google Shape;172;p10"/>
          <p:cNvGrpSpPr/>
          <p:nvPr/>
        </p:nvGrpSpPr>
        <p:grpSpPr>
          <a:xfrm rot="10800000">
            <a:off x="-8" y="-2"/>
            <a:ext cx="2202830" cy="670795"/>
            <a:chOff x="5575242" y="4472723"/>
            <a:chExt cx="2202830" cy="670795"/>
          </a:xfrm>
        </p:grpSpPr>
        <p:sp>
          <p:nvSpPr>
            <p:cNvPr id="173" name="Google Shape;173;p10"/>
            <p:cNvSpPr/>
            <p:nvPr/>
          </p:nvSpPr>
          <p:spPr>
            <a:xfrm rot="10800000">
              <a:off x="5575242" y="4948334"/>
              <a:ext cx="394200" cy="131400"/>
            </a:xfrm>
            <a:prstGeom prst="triangle">
              <a:avLst>
                <a:gd name="adj" fmla="val 32425"/>
              </a:avLst>
            </a:pr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10"/>
            <p:cNvGrpSpPr/>
            <p:nvPr/>
          </p:nvGrpSpPr>
          <p:grpSpPr>
            <a:xfrm flipH="1">
              <a:off x="5734850" y="4472723"/>
              <a:ext cx="2040837" cy="670795"/>
              <a:chOff x="1297954" y="330075"/>
              <a:chExt cx="5169293" cy="1699506"/>
            </a:xfrm>
          </p:grpSpPr>
          <p:sp>
            <p:nvSpPr>
              <p:cNvPr id="175" name="Google Shape;175;p10"/>
              <p:cNvSpPr/>
              <p:nvPr/>
            </p:nvSpPr>
            <p:spPr>
              <a:xfrm>
                <a:off x="1297954" y="330081"/>
                <a:ext cx="3476700" cy="1699500"/>
              </a:xfrm>
              <a:prstGeom prst="rect">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4767747" y="330075"/>
                <a:ext cx="1699500" cy="1699500"/>
              </a:xfrm>
              <a:prstGeom prst="rtTriangle">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0"/>
            <p:cNvGrpSpPr/>
            <p:nvPr/>
          </p:nvGrpSpPr>
          <p:grpSpPr>
            <a:xfrm flipH="1">
              <a:off x="5578209" y="4646738"/>
              <a:ext cx="2199863" cy="304563"/>
              <a:chOff x="-5827153" y="330075"/>
              <a:chExt cx="12276019" cy="1699569"/>
            </a:xfrm>
          </p:grpSpPr>
          <p:sp>
            <p:nvSpPr>
              <p:cNvPr id="178" name="Google Shape;178;p10"/>
              <p:cNvSpPr/>
              <p:nvPr/>
            </p:nvSpPr>
            <p:spPr>
              <a:xfrm>
                <a:off x="-5827153" y="330144"/>
                <a:ext cx="10612200" cy="1699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4749366" y="330075"/>
                <a:ext cx="1699500" cy="1699500"/>
              </a:xfrm>
              <a:prstGeom prst="rtTriangle">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0" name="Picture 2" descr="OASFAA T">
            <a:extLst>
              <a:ext uri="{FF2B5EF4-FFF2-40B4-BE49-F238E27FC236}">
                <a16:creationId xmlns:a16="http://schemas.microsoft.com/office/drawing/2014/main" id="{AAC115AC-4FAF-4688-B823-5404046D4891}"/>
              </a:ext>
            </a:extLst>
          </p:cNvPr>
          <p:cNvPicPr>
            <a:picLocks noChangeAspect="1" noChangeArrowheads="1"/>
          </p:cNvPicPr>
          <p:nvPr userDrawn="1"/>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60986" y="4657686"/>
            <a:ext cx="640060" cy="28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003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a:solidFill>
            <a:srgbClr val="9FD6FF"/>
          </a:solidFill>
        </p:grpSpPr>
        <p:sp>
          <p:nvSpPr>
            <p:cNvPr id="26" name="Google Shape;26;p3"/>
            <p:cNvSpPr/>
            <p:nvPr/>
          </p:nvSpPr>
          <p:spPr>
            <a:xfrm>
              <a:off x="0" y="0"/>
              <a:ext cx="3525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3"/>
            <p:cNvSpPr/>
            <p:nvPr/>
          </p:nvSpPr>
          <p:spPr>
            <a:xfrm rot="10800000" flipH="1">
              <a:off x="3517898" y="-7088"/>
              <a:ext cx="5143500" cy="5143500"/>
            </a:xfrm>
            <a:prstGeom prst="rtTriangl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a:solidFill>
            <a:srgbClr val="0070C0"/>
          </a:solidFill>
        </p:grpSpPr>
        <p:sp>
          <p:nvSpPr>
            <p:cNvPr id="29" name="Google Shape;29;p3"/>
            <p:cNvSpPr/>
            <p:nvPr/>
          </p:nvSpPr>
          <p:spPr>
            <a:xfrm>
              <a:off x="-9894852" y="-4493114"/>
              <a:ext cx="14685300" cy="65226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sp>
          <p:nvSpPr>
            <p:cNvPr id="30" name="Google Shape;30;p3"/>
            <p:cNvSpPr/>
            <p:nvPr/>
          </p:nvSpPr>
          <p:spPr>
            <a:xfrm>
              <a:off x="4782955" y="-4493254"/>
              <a:ext cx="6522600" cy="6522600"/>
            </a:xfrm>
            <a:prstGeom prst="rtTriangl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rgbClr val="DBD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3"/>
              <p:cNvSpPr/>
              <p:nvPr/>
            </p:nvSpPr>
            <p:spPr>
              <a:xfrm>
                <a:off x="4767747" y="330075"/>
                <a:ext cx="1699500" cy="1699500"/>
              </a:xfrm>
              <a:prstGeom prst="rtTriangle">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rgbClr val="FFF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3"/>
              <p:cNvSpPr/>
              <p:nvPr/>
            </p:nvSpPr>
            <p:spPr>
              <a:xfrm>
                <a:off x="4749366" y="330075"/>
                <a:ext cx="1699500" cy="1699500"/>
              </a:xfrm>
              <a:prstGeom prst="rtTriangle">
                <a:avLst/>
              </a:prstGeom>
              <a:solidFill>
                <a:srgbClr val="FFF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dirty="0"/>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9800"/>
              </a:buClr>
              <a:buSzPts val="2000"/>
              <a:buNone/>
              <a:defRPr sz="2000">
                <a:solidFill>
                  <a:srgbClr val="003B68"/>
                </a:solidFill>
              </a:defRPr>
            </a:lvl1pPr>
            <a:lvl2pPr lvl="1" rtl="0">
              <a:spcBef>
                <a:spcPts val="1000"/>
              </a:spcBef>
              <a:spcAft>
                <a:spcPts val="0"/>
              </a:spcAft>
              <a:buClr>
                <a:srgbClr val="FF9800"/>
              </a:buClr>
              <a:buSzPts val="2000"/>
              <a:buNone/>
              <a:defRPr sz="2000">
                <a:solidFill>
                  <a:srgbClr val="FF9800"/>
                </a:solidFill>
              </a:defRPr>
            </a:lvl2pPr>
            <a:lvl3pPr lvl="2" rtl="0">
              <a:spcBef>
                <a:spcPts val="1000"/>
              </a:spcBef>
              <a:spcAft>
                <a:spcPts val="0"/>
              </a:spcAft>
              <a:buClr>
                <a:srgbClr val="FF9800"/>
              </a:buClr>
              <a:buSzPts val="2000"/>
              <a:buNone/>
              <a:defRPr sz="2000">
                <a:solidFill>
                  <a:srgbClr val="FF9800"/>
                </a:solidFill>
              </a:defRPr>
            </a:lvl3pPr>
            <a:lvl4pPr lvl="3" rtl="0">
              <a:spcBef>
                <a:spcPts val="1000"/>
              </a:spcBef>
              <a:spcAft>
                <a:spcPts val="0"/>
              </a:spcAft>
              <a:buClr>
                <a:srgbClr val="FF9800"/>
              </a:buClr>
              <a:buSzPts val="2000"/>
              <a:buNone/>
              <a:defRPr sz="2000">
                <a:solidFill>
                  <a:srgbClr val="FF9800"/>
                </a:solidFill>
              </a:defRPr>
            </a:lvl4pPr>
            <a:lvl5pPr lvl="4" rtl="0">
              <a:spcBef>
                <a:spcPts val="1000"/>
              </a:spcBef>
              <a:spcAft>
                <a:spcPts val="0"/>
              </a:spcAft>
              <a:buClr>
                <a:srgbClr val="FF9800"/>
              </a:buClr>
              <a:buSzPts val="2000"/>
              <a:buNone/>
              <a:defRPr sz="2000">
                <a:solidFill>
                  <a:srgbClr val="FF9800"/>
                </a:solidFill>
              </a:defRPr>
            </a:lvl5pPr>
            <a:lvl6pPr lvl="5" rtl="0">
              <a:spcBef>
                <a:spcPts val="1000"/>
              </a:spcBef>
              <a:spcAft>
                <a:spcPts val="0"/>
              </a:spcAft>
              <a:buClr>
                <a:srgbClr val="FF9800"/>
              </a:buClr>
              <a:buSzPts val="2000"/>
              <a:buNone/>
              <a:defRPr sz="2000">
                <a:solidFill>
                  <a:srgbClr val="FF9800"/>
                </a:solidFill>
              </a:defRPr>
            </a:lvl6pPr>
            <a:lvl7pPr lvl="6" rtl="0">
              <a:spcBef>
                <a:spcPts val="1000"/>
              </a:spcBef>
              <a:spcAft>
                <a:spcPts val="0"/>
              </a:spcAft>
              <a:buClr>
                <a:srgbClr val="FF9800"/>
              </a:buClr>
              <a:buSzPts val="2000"/>
              <a:buNone/>
              <a:defRPr sz="2000">
                <a:solidFill>
                  <a:srgbClr val="FF9800"/>
                </a:solidFill>
              </a:defRPr>
            </a:lvl7pPr>
            <a:lvl8pPr lvl="7" rtl="0">
              <a:spcBef>
                <a:spcPts val="1000"/>
              </a:spcBef>
              <a:spcAft>
                <a:spcPts val="0"/>
              </a:spcAft>
              <a:buClr>
                <a:srgbClr val="FF9800"/>
              </a:buClr>
              <a:buSzPts val="2000"/>
              <a:buNone/>
              <a:defRPr sz="2000">
                <a:solidFill>
                  <a:srgbClr val="FF9800"/>
                </a:solidFill>
              </a:defRPr>
            </a:lvl8pPr>
            <a:lvl9pPr lvl="8" rtl="0">
              <a:spcBef>
                <a:spcPts val="1000"/>
              </a:spcBef>
              <a:spcAft>
                <a:spcPts val="1000"/>
              </a:spcAft>
              <a:buClr>
                <a:srgbClr val="FF9800"/>
              </a:buClr>
              <a:buSzPts val="2000"/>
              <a:buNone/>
              <a:defRPr sz="2000">
                <a:solidFill>
                  <a:srgbClr val="FF9800"/>
                </a:solidFill>
              </a:defRPr>
            </a:lvl9pPr>
          </a:lstStyle>
          <a:p>
            <a:endParaRPr dirty="0"/>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solidFill>
                  <a:srgbClr val="003B68"/>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3156273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rgbClr val="FFFFFF"/>
                </a:solidFill>
                <a:latin typeface="Roboto Condensed"/>
                <a:ea typeface="Roboto Condensed"/>
                <a:cs typeface="Roboto Condensed"/>
                <a:sym typeface="Roboto Condensed"/>
              </a:defRPr>
            </a:lvl1pPr>
            <a:lvl2pPr lvl="1" algn="r">
              <a:buNone/>
              <a:defRPr sz="1200" b="1">
                <a:solidFill>
                  <a:srgbClr val="FFFFFF"/>
                </a:solidFill>
                <a:latin typeface="Roboto Condensed"/>
                <a:ea typeface="Roboto Condensed"/>
                <a:cs typeface="Roboto Condensed"/>
                <a:sym typeface="Roboto Condensed"/>
              </a:defRPr>
            </a:lvl2pPr>
            <a:lvl3pPr lvl="2" algn="r">
              <a:buNone/>
              <a:defRPr sz="1200" b="1">
                <a:solidFill>
                  <a:srgbClr val="FFFFFF"/>
                </a:solidFill>
                <a:latin typeface="Roboto Condensed"/>
                <a:ea typeface="Roboto Condensed"/>
                <a:cs typeface="Roboto Condensed"/>
                <a:sym typeface="Roboto Condensed"/>
              </a:defRPr>
            </a:lvl3pPr>
            <a:lvl4pPr lvl="3" algn="r">
              <a:buNone/>
              <a:defRPr sz="1200" b="1">
                <a:solidFill>
                  <a:srgbClr val="FFFFFF"/>
                </a:solidFill>
                <a:latin typeface="Roboto Condensed"/>
                <a:ea typeface="Roboto Condensed"/>
                <a:cs typeface="Roboto Condensed"/>
                <a:sym typeface="Roboto Condensed"/>
              </a:defRPr>
            </a:lvl4pPr>
            <a:lvl5pPr lvl="4" algn="r">
              <a:buNone/>
              <a:defRPr sz="1200" b="1">
                <a:solidFill>
                  <a:srgbClr val="FFFFFF"/>
                </a:solidFill>
                <a:latin typeface="Roboto Condensed"/>
                <a:ea typeface="Roboto Condensed"/>
                <a:cs typeface="Roboto Condensed"/>
                <a:sym typeface="Roboto Condensed"/>
              </a:defRPr>
            </a:lvl5pPr>
            <a:lvl6pPr lvl="5" algn="r">
              <a:buNone/>
              <a:defRPr sz="1200" b="1">
                <a:solidFill>
                  <a:srgbClr val="FFFFFF"/>
                </a:solidFill>
                <a:latin typeface="Roboto Condensed"/>
                <a:ea typeface="Roboto Condensed"/>
                <a:cs typeface="Roboto Condensed"/>
                <a:sym typeface="Roboto Condensed"/>
              </a:defRPr>
            </a:lvl6pPr>
            <a:lvl7pPr lvl="6" algn="r">
              <a:buNone/>
              <a:defRPr sz="1200" b="1">
                <a:solidFill>
                  <a:srgbClr val="FFFFFF"/>
                </a:solidFill>
                <a:latin typeface="Roboto Condensed"/>
                <a:ea typeface="Roboto Condensed"/>
                <a:cs typeface="Roboto Condensed"/>
                <a:sym typeface="Roboto Condensed"/>
              </a:defRPr>
            </a:lvl7pPr>
            <a:lvl8pPr lvl="7" algn="r">
              <a:buNone/>
              <a:defRPr sz="1200" b="1">
                <a:solidFill>
                  <a:srgbClr val="FFFFFF"/>
                </a:solidFill>
                <a:latin typeface="Roboto Condensed"/>
                <a:ea typeface="Roboto Condensed"/>
                <a:cs typeface="Roboto Condensed"/>
                <a:sym typeface="Roboto Condensed"/>
              </a:defRPr>
            </a:lvl8pPr>
            <a:lvl9pPr lvl="8" algn="r">
              <a:buNone/>
              <a:defRPr sz="1200" b="1">
                <a:solidFill>
                  <a:srgbClr val="FFFFFF"/>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9"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fsaid.ed.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irs.gov/individuals/get-transcrip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studentaid.ed.gov/sa/resources"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oasfaa.org/"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hyperlink" Target="http://www.oasfaa.org/"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3" Type="http://schemas.openxmlformats.org/officeDocument/2006/relationships/hyperlink" Target="http://www.oasfaa.org/"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3" Type="http://schemas.openxmlformats.org/officeDocument/2006/relationships/hyperlink" Target="mailto:outreach@oasfaa.org"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pixabay.com/en/question-board-chalk-school-1262378/" TargetMode="External"/><Relationship Id="rId4" Type="http://schemas.openxmlformats.org/officeDocument/2006/relationships/image" Target="../media/image29.jpg"/></Relationships>
</file>

<file path=ppt/slides/_rels/slide6.xml.rels><?xml version="1.0" encoding="UTF-8" standalone="yes"?>
<Relationships xmlns="http://schemas.openxmlformats.org/package/2006/relationships"><Relationship Id="rId3" Type="http://schemas.openxmlformats.org/officeDocument/2006/relationships/hyperlink" Target="https://www.ohio-k12.help/fafs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getfafsahelp.org/cb/"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291993" y="1090750"/>
            <a:ext cx="6592901" cy="2961900"/>
          </a:xfrm>
          <a:prstGeom prst="rect">
            <a:avLst/>
          </a:prstGeom>
        </p:spPr>
        <p:txBody>
          <a:bodyPr spcFirstLastPara="1" wrap="square" lIns="91425" tIns="91425" rIns="91425" bIns="91425" anchor="ctr" anchorCtr="0">
            <a:noAutofit/>
          </a:bodyPr>
          <a:lstStyle/>
          <a:p>
            <a:pPr lvl="0" algn="ctr"/>
            <a:r>
              <a:rPr lang="en-US" dirty="0"/>
              <a:t>FINANCIAL AID UPDATES</a:t>
            </a:r>
            <a:br>
              <a:rPr lang="en-US" dirty="0"/>
            </a:br>
            <a:r>
              <a:rPr lang="en-US" sz="2800" dirty="0"/>
              <a:t>For the 2021-2022 School Year</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TEST OPTIONAL VS. TEST BLIND</a:t>
            </a:r>
          </a:p>
        </p:txBody>
      </p:sp>
      <p:grpSp>
        <p:nvGrpSpPr>
          <p:cNvPr id="27" name="Google Shape;735;p37"/>
          <p:cNvGrpSpPr/>
          <p:nvPr/>
        </p:nvGrpSpPr>
        <p:grpSpPr>
          <a:xfrm>
            <a:off x="346253" y="654825"/>
            <a:ext cx="333035" cy="241699"/>
            <a:chOff x="3932350" y="3714775"/>
            <a:chExt cx="439650" cy="319075"/>
          </a:xfrm>
        </p:grpSpPr>
        <p:sp>
          <p:nvSpPr>
            <p:cNvPr id="28" name="Google Shape;736;p37"/>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37;p37"/>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38;p37"/>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39;p37"/>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40;p37"/>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0" y="1270866"/>
            <a:ext cx="8944036" cy="3830273"/>
          </a:xfrm>
        </p:spPr>
        <p:txBody>
          <a:bodyPr/>
          <a:lstStyle/>
          <a:p>
            <a:pPr marL="101600" indent="0">
              <a:buNone/>
            </a:pPr>
            <a:r>
              <a:rPr lang="en-US" sz="2200" dirty="0"/>
              <a:t>What is the difference? </a:t>
            </a:r>
          </a:p>
          <a:p>
            <a:pPr lvl="1"/>
            <a:r>
              <a:rPr lang="en-US" sz="2100" b="1" u="sng" dirty="0"/>
              <a:t>Test Optional</a:t>
            </a:r>
            <a:r>
              <a:rPr lang="en-US" sz="2100" b="1" dirty="0"/>
              <a:t> </a:t>
            </a:r>
            <a:r>
              <a:rPr lang="en-US" sz="2100" dirty="0"/>
              <a:t>allows students to be considered for admission without having to take or submit a standardized test score.</a:t>
            </a:r>
          </a:p>
          <a:p>
            <a:pPr lvl="2">
              <a:buFont typeface="Wingdings" panose="05000000000000000000" pitchFamily="2" charset="2"/>
              <a:buChar char="§"/>
            </a:pPr>
            <a:r>
              <a:rPr lang="en-US" sz="1800" dirty="0"/>
              <a:t>However, schools may still factor in a standardized test score for admission/scholarship if a test has been taken and/or submitted.</a:t>
            </a:r>
          </a:p>
          <a:p>
            <a:pPr lvl="2">
              <a:buFont typeface="Wingdings" panose="05000000000000000000" pitchFamily="2" charset="2"/>
              <a:buChar char="§"/>
            </a:pPr>
            <a:r>
              <a:rPr lang="en-US" sz="1800" dirty="0"/>
              <a:t>Keep in mind that schools can still acquire test scores, even if the student does not submit the score to the school themselves.</a:t>
            </a:r>
          </a:p>
          <a:p>
            <a:pPr lvl="1"/>
            <a:r>
              <a:rPr lang="en-US" sz="2100" b="1" u="sng" dirty="0"/>
              <a:t>Test Blind</a:t>
            </a:r>
            <a:r>
              <a:rPr lang="en-US" sz="2100" b="1" dirty="0"/>
              <a:t> </a:t>
            </a:r>
            <a:r>
              <a:rPr lang="en-US" sz="2100" dirty="0"/>
              <a:t>means the school does not factor test scores into admissions/scholarship decisions, regardless of whether a test </a:t>
            </a:r>
            <a:br>
              <a:rPr lang="en-US" sz="2100" dirty="0"/>
            </a:br>
            <a:r>
              <a:rPr lang="en-US" sz="2100" dirty="0"/>
              <a:t>was taken and/or scores submitted.</a:t>
            </a:r>
          </a:p>
          <a:p>
            <a:pPr marL="101600" indent="0">
              <a:buNone/>
            </a:pPr>
            <a:endParaRPr lang="en-US" sz="2400" dirty="0"/>
          </a:p>
        </p:txBody>
      </p:sp>
    </p:spTree>
    <p:extLst>
      <p:ext uri="{BB962C8B-B14F-4D97-AF65-F5344CB8AC3E}">
        <p14:creationId xmlns:p14="http://schemas.microsoft.com/office/powerpoint/2010/main" val="2883793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TESTING CHANGES</a:t>
            </a:r>
          </a:p>
        </p:txBody>
      </p:sp>
      <p:grpSp>
        <p:nvGrpSpPr>
          <p:cNvPr id="27" name="Google Shape;735;p37"/>
          <p:cNvGrpSpPr/>
          <p:nvPr/>
        </p:nvGrpSpPr>
        <p:grpSpPr>
          <a:xfrm>
            <a:off x="346253" y="654825"/>
            <a:ext cx="333035" cy="241699"/>
            <a:chOff x="3932350" y="3714775"/>
            <a:chExt cx="439650" cy="319075"/>
          </a:xfrm>
        </p:grpSpPr>
        <p:sp>
          <p:nvSpPr>
            <p:cNvPr id="28" name="Google Shape;736;p37"/>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37;p37"/>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38;p37"/>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39;p37"/>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40;p37"/>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0" y="1270866"/>
            <a:ext cx="8944036" cy="3830273"/>
          </a:xfrm>
        </p:spPr>
        <p:txBody>
          <a:bodyPr/>
          <a:lstStyle/>
          <a:p>
            <a:pPr marL="101600" indent="0">
              <a:buNone/>
            </a:pPr>
            <a:r>
              <a:rPr lang="en-US" sz="2200" dirty="0"/>
              <a:t>College and university admission-based scholarships</a:t>
            </a:r>
          </a:p>
          <a:p>
            <a:pPr lvl="1"/>
            <a:r>
              <a:rPr lang="en-US" sz="2100" dirty="0"/>
              <a:t>Colleges and universities will likely take one of two paths for admissions-based academic scholarships: require a test score or utilize GPA only.</a:t>
            </a:r>
          </a:p>
          <a:p>
            <a:pPr lvl="2">
              <a:buFont typeface="Wingdings" panose="05000000000000000000" pitchFamily="2" charset="2"/>
              <a:buChar char="§"/>
            </a:pPr>
            <a:r>
              <a:rPr lang="en-US" sz="1800" dirty="0"/>
              <a:t>It’s likely nothing changes if a school still requires a test score.</a:t>
            </a:r>
          </a:p>
          <a:p>
            <a:pPr lvl="3">
              <a:buFont typeface="Courier New" panose="02070309020205020404" pitchFamily="49" charset="0"/>
              <a:buChar char="o"/>
            </a:pPr>
            <a:r>
              <a:rPr lang="en-US" sz="1700" dirty="0"/>
              <a:t>Students may still have to submit an ACT/SAT score to be considered for an admissions-based academic scholarship.</a:t>
            </a:r>
          </a:p>
          <a:p>
            <a:pPr lvl="2">
              <a:buFont typeface="Wingdings" panose="05000000000000000000" pitchFamily="2" charset="2"/>
              <a:buChar char="§"/>
            </a:pPr>
            <a:r>
              <a:rPr lang="en-US" sz="1800" dirty="0"/>
              <a:t>A school will likely tighten GPA “bands” if they utilize GPA only.</a:t>
            </a:r>
          </a:p>
          <a:p>
            <a:pPr lvl="3">
              <a:buFont typeface="Courier New" panose="02070309020205020404" pitchFamily="49" charset="0"/>
              <a:buChar char="o"/>
            </a:pPr>
            <a:r>
              <a:rPr lang="en-US" sz="1700" dirty="0"/>
              <a:t>Example: a school who previously awarded a top-tier scholarship to students </a:t>
            </a:r>
            <a:br>
              <a:rPr lang="en-US" sz="1700" dirty="0"/>
            </a:br>
            <a:r>
              <a:rPr lang="en-US" sz="1700" dirty="0"/>
              <a:t>with an ACT score of 30+ and a GPA of 3.80+ may now offer the </a:t>
            </a:r>
            <a:br>
              <a:rPr lang="en-US" sz="1700" dirty="0"/>
            </a:br>
            <a:r>
              <a:rPr lang="en-US" sz="1700" dirty="0"/>
              <a:t>same dollar amount to students with a GPA of 3.92+.</a:t>
            </a:r>
          </a:p>
          <a:p>
            <a:pPr marL="101600" indent="0">
              <a:buNone/>
            </a:pPr>
            <a:endParaRPr lang="en-US" sz="2400" dirty="0"/>
          </a:p>
        </p:txBody>
      </p:sp>
    </p:spTree>
    <p:extLst>
      <p:ext uri="{BB962C8B-B14F-4D97-AF65-F5344CB8AC3E}">
        <p14:creationId xmlns:p14="http://schemas.microsoft.com/office/powerpoint/2010/main" val="2544564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TESTING CHANGES</a:t>
            </a:r>
          </a:p>
        </p:txBody>
      </p:sp>
      <p:grpSp>
        <p:nvGrpSpPr>
          <p:cNvPr id="27" name="Google Shape;735;p37"/>
          <p:cNvGrpSpPr/>
          <p:nvPr/>
        </p:nvGrpSpPr>
        <p:grpSpPr>
          <a:xfrm>
            <a:off x="346253" y="654825"/>
            <a:ext cx="333035" cy="241699"/>
            <a:chOff x="3932350" y="3714775"/>
            <a:chExt cx="439650" cy="319075"/>
          </a:xfrm>
        </p:grpSpPr>
        <p:sp>
          <p:nvSpPr>
            <p:cNvPr id="28" name="Google Shape;736;p37"/>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37;p37"/>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38;p37"/>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39;p37"/>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40;p37"/>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7726" y="1238288"/>
            <a:ext cx="8944036" cy="3830273"/>
          </a:xfrm>
        </p:spPr>
        <p:txBody>
          <a:bodyPr/>
          <a:lstStyle/>
          <a:p>
            <a:pPr>
              <a:spcAft>
                <a:spcPts val="1600"/>
              </a:spcAft>
            </a:pPr>
            <a:r>
              <a:rPr lang="en-US" dirty="0"/>
              <a:t>Colleges may lean more heavily on cumulative GPA than in the past.  </a:t>
            </a:r>
          </a:p>
          <a:p>
            <a:pPr>
              <a:spcAft>
                <a:spcPts val="1600"/>
              </a:spcAft>
            </a:pPr>
            <a:r>
              <a:rPr lang="en-US" dirty="0"/>
              <a:t>They may also look closely at the composition of the high school transcript.</a:t>
            </a:r>
          </a:p>
          <a:p>
            <a:pPr lvl="1"/>
            <a:r>
              <a:rPr lang="en-US" dirty="0"/>
              <a:t>Did the student take Advanced Placement, honors or college courses while in high school? </a:t>
            </a:r>
          </a:p>
          <a:p>
            <a:pPr lvl="1"/>
            <a:r>
              <a:rPr lang="en-US" dirty="0"/>
              <a:t>Did the student utilize a pass/fail option during Q4 of the 2019 - 2020 academic year?</a:t>
            </a:r>
          </a:p>
          <a:p>
            <a:pPr lvl="2">
              <a:buFont typeface="Wingdings" panose="05000000000000000000" pitchFamily="2" charset="2"/>
              <a:buChar char="§"/>
            </a:pPr>
            <a:r>
              <a:rPr lang="en-US" dirty="0"/>
              <a:t>Was pass/fail optional or mandated?  </a:t>
            </a:r>
          </a:p>
          <a:p>
            <a:pPr lvl="2">
              <a:buFont typeface="Wingdings" panose="05000000000000000000" pitchFamily="2" charset="2"/>
              <a:buChar char="§"/>
            </a:pPr>
            <a:r>
              <a:rPr lang="en-US" dirty="0"/>
              <a:t>If optional, can the student speak to why they exercised </a:t>
            </a:r>
            <a:br>
              <a:rPr lang="en-US" dirty="0"/>
            </a:br>
            <a:r>
              <a:rPr lang="en-US" dirty="0"/>
              <a:t>that option?</a:t>
            </a:r>
          </a:p>
        </p:txBody>
      </p:sp>
    </p:spTree>
    <p:extLst>
      <p:ext uri="{BB962C8B-B14F-4D97-AF65-F5344CB8AC3E}">
        <p14:creationId xmlns:p14="http://schemas.microsoft.com/office/powerpoint/2010/main" val="3772354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TESTING CHANGES</a:t>
            </a:r>
          </a:p>
        </p:txBody>
      </p:sp>
      <p:grpSp>
        <p:nvGrpSpPr>
          <p:cNvPr id="27" name="Google Shape;735;p37"/>
          <p:cNvGrpSpPr/>
          <p:nvPr/>
        </p:nvGrpSpPr>
        <p:grpSpPr>
          <a:xfrm>
            <a:off x="346253" y="654825"/>
            <a:ext cx="333035" cy="241699"/>
            <a:chOff x="3932350" y="3714775"/>
            <a:chExt cx="439650" cy="319075"/>
          </a:xfrm>
        </p:grpSpPr>
        <p:sp>
          <p:nvSpPr>
            <p:cNvPr id="28" name="Google Shape;736;p37"/>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37;p37"/>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38;p37"/>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39;p37"/>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40;p37"/>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0" y="1313227"/>
            <a:ext cx="8944036" cy="3830273"/>
          </a:xfrm>
        </p:spPr>
        <p:txBody>
          <a:bodyPr/>
          <a:lstStyle/>
          <a:p>
            <a:pPr>
              <a:spcAft>
                <a:spcPts val="1600"/>
              </a:spcAft>
            </a:pPr>
            <a:r>
              <a:rPr lang="en-US" dirty="0"/>
              <a:t>An essay or personal statement will probably be required.</a:t>
            </a:r>
          </a:p>
          <a:p>
            <a:pPr>
              <a:spcAft>
                <a:spcPts val="1600"/>
              </a:spcAft>
            </a:pPr>
            <a:r>
              <a:rPr lang="en-US" dirty="0"/>
              <a:t>We anticipate many colleges will use a holistic approach to admissions and merit-based scholarship decisions.</a:t>
            </a:r>
          </a:p>
          <a:p>
            <a:pPr>
              <a:spcAft>
                <a:spcPts val="1600"/>
              </a:spcAft>
            </a:pPr>
            <a:r>
              <a:rPr lang="en-US" dirty="0"/>
              <a:t>Advise students to review all college websites for admissions criteria regarding test optional and test blind.</a:t>
            </a:r>
          </a:p>
          <a:p>
            <a:pPr lvl="1">
              <a:spcBef>
                <a:spcPts val="600"/>
              </a:spcBef>
              <a:spcAft>
                <a:spcPts val="1600"/>
              </a:spcAft>
            </a:pPr>
            <a:r>
              <a:rPr lang="en-US" dirty="0"/>
              <a:t>OACAC is working on a ‘testing’ survey of colleges and universities </a:t>
            </a:r>
          </a:p>
        </p:txBody>
      </p:sp>
    </p:spTree>
    <p:extLst>
      <p:ext uri="{BB962C8B-B14F-4D97-AF65-F5344CB8AC3E}">
        <p14:creationId xmlns:p14="http://schemas.microsoft.com/office/powerpoint/2010/main" val="4153288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175932" y="3136200"/>
            <a:ext cx="5354714"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FAFSA UPDATES FOR 20</a:t>
            </a:r>
            <a:r>
              <a:rPr lang="en-US" u="sng" dirty="0"/>
              <a:t>21</a:t>
            </a:r>
            <a:r>
              <a:rPr lang="en-US" dirty="0"/>
              <a:t>-20</a:t>
            </a:r>
            <a:r>
              <a:rPr lang="en-US" u="sng" dirty="0"/>
              <a:t>22</a:t>
            </a:r>
            <a:endParaRPr u="sng"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FEDERAL STUDENT AID ID (FSA ID)</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99982" y="1454851"/>
            <a:ext cx="8944036" cy="3522579"/>
          </a:xfrm>
        </p:spPr>
        <p:txBody>
          <a:bodyPr/>
          <a:lstStyle/>
          <a:p>
            <a:r>
              <a:rPr lang="en-US" sz="1600" dirty="0"/>
              <a:t>An FSA ID is a username and password that gives a student/parent access to Federal Student Aid’s online systems and serves as their legal signature. </a:t>
            </a:r>
          </a:p>
          <a:p>
            <a:pPr marL="101600" indent="0">
              <a:buNone/>
            </a:pPr>
            <a:endParaRPr lang="en-US" sz="1200" dirty="0"/>
          </a:p>
          <a:p>
            <a:r>
              <a:rPr lang="en-US" sz="1600" dirty="0"/>
              <a:t>The student and one parent whose information is on the FAFSA will need their own individual FSA IDs.</a:t>
            </a:r>
          </a:p>
          <a:p>
            <a:pPr marL="101600" indent="0">
              <a:buNone/>
            </a:pPr>
            <a:endParaRPr lang="en-US" sz="1200" dirty="0"/>
          </a:p>
          <a:p>
            <a:r>
              <a:rPr lang="en-US" sz="1600" dirty="0"/>
              <a:t>It is best to request FSA IDs before beginning the FAFSA. </a:t>
            </a:r>
          </a:p>
          <a:p>
            <a:endParaRPr lang="en-US" sz="1200" dirty="0"/>
          </a:p>
          <a:p>
            <a:r>
              <a:rPr lang="en-US" sz="1600" dirty="0"/>
              <a:t>FSA ID requires an email address or mobile phone number. An email address and mobile number can only be associated with one FSAID. Parents and students cannot use the same email or mobile phone number. </a:t>
            </a:r>
          </a:p>
          <a:p>
            <a:pPr marL="101600" indent="0">
              <a:buNone/>
            </a:pPr>
            <a:endParaRPr lang="en-US" sz="1600" dirty="0"/>
          </a:p>
          <a:p>
            <a:r>
              <a:rPr lang="en-US" sz="1600" dirty="0"/>
              <a:t>Students should not use a high school email address because it will be deleted </a:t>
            </a:r>
            <a:br>
              <a:rPr lang="en-US" sz="1600" dirty="0"/>
            </a:br>
            <a:r>
              <a:rPr lang="en-US" sz="1600" dirty="0"/>
              <a:t>after graduation.</a:t>
            </a:r>
          </a:p>
          <a:p>
            <a:endParaRPr lang="en-US" sz="1400" dirty="0"/>
          </a:p>
        </p:txBody>
      </p:sp>
      <p:sp>
        <p:nvSpPr>
          <p:cNvPr id="9" name="Google Shape;678;p37"/>
          <p:cNvSpPr/>
          <p:nvPr/>
        </p:nvSpPr>
        <p:spPr>
          <a:xfrm>
            <a:off x="347407" y="609166"/>
            <a:ext cx="288740" cy="304420"/>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6586294" y="993186"/>
            <a:ext cx="2457724" cy="461665"/>
          </a:xfrm>
          <a:prstGeom prst="rect">
            <a:avLst/>
          </a:prstGeom>
        </p:spPr>
        <p:txBody>
          <a:bodyPr wrap="none">
            <a:spAutoFit/>
          </a:bodyPr>
          <a:lstStyle/>
          <a:p>
            <a:pPr marL="0" indent="0" algn="ctr">
              <a:buNone/>
            </a:pPr>
            <a:r>
              <a:rPr lang="en-US" sz="2400" dirty="0">
                <a:solidFill>
                  <a:srgbClr val="0066FF"/>
                </a:solidFill>
                <a:latin typeface="Roboto Condensed Light" panose="02000000000000000000" pitchFamily="2" charset="0"/>
                <a:ea typeface="Roboto Condensed Light" panose="02000000000000000000" pitchFamily="2" charset="0"/>
                <a:hlinkClick r:id="rId3"/>
              </a:rPr>
              <a:t>https://fsaid.ed.gov</a:t>
            </a:r>
            <a:endParaRPr lang="en-US" sz="2400" dirty="0">
              <a:solidFill>
                <a:srgbClr val="0066FF"/>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900601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PARENT AND STUDENT SIGNATURE</a:t>
            </a:r>
            <a:endParaRPr dirty="0"/>
          </a:p>
        </p:txBody>
      </p:sp>
      <p:sp>
        <p:nvSpPr>
          <p:cNvPr id="19" name="TextBox 18">
            <a:extLst>
              <a:ext uri="{FF2B5EF4-FFF2-40B4-BE49-F238E27FC236}">
                <a16:creationId xmlns:a16="http://schemas.microsoft.com/office/drawing/2014/main" id="{586093C4-9C14-49A0-BB6F-8C3D6A5A7998}"/>
              </a:ext>
            </a:extLst>
          </p:cNvPr>
          <p:cNvSpPr txBox="1"/>
          <p:nvPr/>
        </p:nvSpPr>
        <p:spPr>
          <a:xfrm>
            <a:off x="5813729" y="1655047"/>
            <a:ext cx="3244645" cy="2308324"/>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rgbClr val="263248"/>
                </a:solidFill>
                <a:latin typeface="Roboto Condensed Light" panose="02000000000000000000" pitchFamily="2" charset="0"/>
                <a:ea typeface="Roboto Condensed Light" panose="02000000000000000000" pitchFamily="2" charset="0"/>
              </a:rPr>
              <a:t>The most common reason a submitted FAFSA is considered incomplete is </a:t>
            </a:r>
            <a:r>
              <a:rPr lang="en-US" sz="1800" b="1" dirty="0">
                <a:solidFill>
                  <a:srgbClr val="263248"/>
                </a:solidFill>
                <a:latin typeface="Roboto Condensed Light" panose="02000000000000000000" pitchFamily="2" charset="0"/>
                <a:ea typeface="Roboto Condensed Light" panose="02000000000000000000" pitchFamily="2" charset="0"/>
              </a:rPr>
              <a:t>missing signatures. </a:t>
            </a:r>
          </a:p>
          <a:p>
            <a:endParaRPr lang="en-US" sz="1800" b="1" dirty="0">
              <a:solidFill>
                <a:srgbClr val="263248"/>
              </a:solidFill>
              <a:latin typeface="Roboto Condensed Light" panose="02000000000000000000" pitchFamily="2" charset="0"/>
              <a:ea typeface="Roboto Condensed Light" panose="02000000000000000000" pitchFamily="2" charset="0"/>
            </a:endParaRPr>
          </a:p>
          <a:p>
            <a:pPr marL="285750" indent="-285750">
              <a:buFont typeface="Arial" panose="020B0604020202020204" pitchFamily="34" charset="0"/>
              <a:buChar char="•"/>
            </a:pPr>
            <a:r>
              <a:rPr lang="en-US" sz="1800" dirty="0">
                <a:solidFill>
                  <a:srgbClr val="263248"/>
                </a:solidFill>
                <a:latin typeface="Roboto Condensed Light" panose="02000000000000000000" pitchFamily="2" charset="0"/>
                <a:ea typeface="Roboto Condensed Light" panose="02000000000000000000" pitchFamily="2" charset="0"/>
              </a:rPr>
              <a:t>Students and parents are encouraged to request the FSA ID prior to beginning the FAFSA. </a:t>
            </a:r>
          </a:p>
        </p:txBody>
      </p:sp>
      <p:grpSp>
        <p:nvGrpSpPr>
          <p:cNvPr id="20" name="Google Shape;606;p37">
            <a:extLst>
              <a:ext uri="{FF2B5EF4-FFF2-40B4-BE49-F238E27FC236}">
                <a16:creationId xmlns:a16="http://schemas.microsoft.com/office/drawing/2014/main" id="{BCAB2864-0646-48E9-837C-2D24FA571DF6}"/>
              </a:ext>
            </a:extLst>
          </p:cNvPr>
          <p:cNvGrpSpPr/>
          <p:nvPr/>
        </p:nvGrpSpPr>
        <p:grpSpPr>
          <a:xfrm>
            <a:off x="277525" y="610549"/>
            <a:ext cx="332580" cy="330251"/>
            <a:chOff x="1923675" y="1633650"/>
            <a:chExt cx="439050" cy="435975"/>
          </a:xfrm>
        </p:grpSpPr>
        <p:sp>
          <p:nvSpPr>
            <p:cNvPr id="21" name="Google Shape;607;p37">
              <a:extLst>
                <a:ext uri="{FF2B5EF4-FFF2-40B4-BE49-F238E27FC236}">
                  <a16:creationId xmlns:a16="http://schemas.microsoft.com/office/drawing/2014/main" id="{3B8DE260-C514-42F0-8435-36A51C31808E}"/>
                </a:ext>
              </a:extLst>
            </p:cNvPr>
            <p:cNvSpPr/>
            <p:nvPr/>
          </p:nvSpPr>
          <p:spPr>
            <a:xfrm>
              <a:off x="2209250" y="1633650"/>
              <a:ext cx="153475" cy="15347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08;p37">
              <a:extLst>
                <a:ext uri="{FF2B5EF4-FFF2-40B4-BE49-F238E27FC236}">
                  <a16:creationId xmlns:a16="http://schemas.microsoft.com/office/drawing/2014/main" id="{1B726F1E-F337-4287-90A3-0B2D8CD7B06E}"/>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09;p37">
              <a:extLst>
                <a:ext uri="{FF2B5EF4-FFF2-40B4-BE49-F238E27FC236}">
                  <a16:creationId xmlns:a16="http://schemas.microsoft.com/office/drawing/2014/main" id="{69581B67-C0D8-4930-90BD-5F378E4B748E}"/>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10;p37">
              <a:extLst>
                <a:ext uri="{FF2B5EF4-FFF2-40B4-BE49-F238E27FC236}">
                  <a16:creationId xmlns:a16="http://schemas.microsoft.com/office/drawing/2014/main" id="{47A0FC1D-172C-40F0-996F-B1B800474717}"/>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11;p37">
              <a:extLst>
                <a:ext uri="{FF2B5EF4-FFF2-40B4-BE49-F238E27FC236}">
                  <a16:creationId xmlns:a16="http://schemas.microsoft.com/office/drawing/2014/main" id="{33745AE4-D020-4F03-97C3-26E0DB35204A}"/>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12;p37">
              <a:extLst>
                <a:ext uri="{FF2B5EF4-FFF2-40B4-BE49-F238E27FC236}">
                  <a16:creationId xmlns:a16="http://schemas.microsoft.com/office/drawing/2014/main" id="{5EB33738-FD1B-405F-9768-A30E4F0CA72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descr="Screenshot of 2021-22 “Signature Status” view." title="2021-22 “Signature Status” view">
            <a:extLst>
              <a:ext uri="{FF2B5EF4-FFF2-40B4-BE49-F238E27FC236}">
                <a16:creationId xmlns:a16="http://schemas.microsoft.com/office/drawing/2014/main" id="{FD2CD223-1486-425E-8D33-10CC2270D7C3}"/>
              </a:ext>
            </a:extLst>
          </p:cNvPr>
          <p:cNvPicPr>
            <a:picLocks noChangeAspect="1"/>
          </p:cNvPicPr>
          <p:nvPr/>
        </p:nvPicPr>
        <p:blipFill rotWithShape="1">
          <a:blip r:embed="rId3">
            <a:extLst>
              <a:ext uri="{28A0092B-C50C-407E-A947-70E740481C1C}">
                <a14:useLocalDpi xmlns:a14="http://schemas.microsoft.com/office/drawing/2010/main" val="0"/>
              </a:ext>
            </a:extLst>
          </a:blip>
          <a:srcRect t="-11641" b="26914"/>
          <a:stretch/>
        </p:blipFill>
        <p:spPr>
          <a:xfrm>
            <a:off x="178465" y="848082"/>
            <a:ext cx="5466407" cy="4199255"/>
          </a:xfrm>
          <a:prstGeom prst="rect">
            <a:avLst/>
          </a:prstGeom>
        </p:spPr>
      </p:pic>
    </p:spTree>
    <p:extLst>
      <p:ext uri="{BB962C8B-B14F-4D97-AF65-F5344CB8AC3E}">
        <p14:creationId xmlns:p14="http://schemas.microsoft.com/office/powerpoint/2010/main" val="726042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PARENT AND STUDENT SIGNATURE</a:t>
            </a:r>
            <a:endParaRPr dirty="0"/>
          </a:p>
        </p:txBody>
      </p:sp>
      <p:grpSp>
        <p:nvGrpSpPr>
          <p:cNvPr id="20" name="Google Shape;606;p37">
            <a:extLst>
              <a:ext uri="{FF2B5EF4-FFF2-40B4-BE49-F238E27FC236}">
                <a16:creationId xmlns:a16="http://schemas.microsoft.com/office/drawing/2014/main" id="{BCAB2864-0646-48E9-837C-2D24FA571DF6}"/>
              </a:ext>
            </a:extLst>
          </p:cNvPr>
          <p:cNvGrpSpPr/>
          <p:nvPr/>
        </p:nvGrpSpPr>
        <p:grpSpPr>
          <a:xfrm>
            <a:off x="277525" y="610549"/>
            <a:ext cx="332580" cy="330251"/>
            <a:chOff x="1923675" y="1633650"/>
            <a:chExt cx="439050" cy="435975"/>
          </a:xfrm>
        </p:grpSpPr>
        <p:sp>
          <p:nvSpPr>
            <p:cNvPr id="21" name="Google Shape;607;p37">
              <a:extLst>
                <a:ext uri="{FF2B5EF4-FFF2-40B4-BE49-F238E27FC236}">
                  <a16:creationId xmlns:a16="http://schemas.microsoft.com/office/drawing/2014/main" id="{3B8DE260-C514-42F0-8435-36A51C31808E}"/>
                </a:ext>
              </a:extLst>
            </p:cNvPr>
            <p:cNvSpPr/>
            <p:nvPr/>
          </p:nvSpPr>
          <p:spPr>
            <a:xfrm>
              <a:off x="2209250" y="1633650"/>
              <a:ext cx="153475" cy="15347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08;p37">
              <a:extLst>
                <a:ext uri="{FF2B5EF4-FFF2-40B4-BE49-F238E27FC236}">
                  <a16:creationId xmlns:a16="http://schemas.microsoft.com/office/drawing/2014/main" id="{1B726F1E-F337-4287-90A3-0B2D8CD7B06E}"/>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09;p37">
              <a:extLst>
                <a:ext uri="{FF2B5EF4-FFF2-40B4-BE49-F238E27FC236}">
                  <a16:creationId xmlns:a16="http://schemas.microsoft.com/office/drawing/2014/main" id="{69581B67-C0D8-4930-90BD-5F378E4B748E}"/>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10;p37">
              <a:extLst>
                <a:ext uri="{FF2B5EF4-FFF2-40B4-BE49-F238E27FC236}">
                  <a16:creationId xmlns:a16="http://schemas.microsoft.com/office/drawing/2014/main" id="{47A0FC1D-172C-40F0-996F-B1B800474717}"/>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11;p37">
              <a:extLst>
                <a:ext uri="{FF2B5EF4-FFF2-40B4-BE49-F238E27FC236}">
                  <a16:creationId xmlns:a16="http://schemas.microsoft.com/office/drawing/2014/main" id="{33745AE4-D020-4F03-97C3-26E0DB35204A}"/>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12;p37">
              <a:extLst>
                <a:ext uri="{FF2B5EF4-FFF2-40B4-BE49-F238E27FC236}">
                  <a16:creationId xmlns:a16="http://schemas.microsoft.com/office/drawing/2014/main" id="{5EB33738-FD1B-405F-9768-A30E4F0CA72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descr="Screenshot of 2021-22 “Signature Options” view." title="2021-22 “Signature Options” view">
            <a:extLst>
              <a:ext uri="{FF2B5EF4-FFF2-40B4-BE49-F238E27FC236}">
                <a16:creationId xmlns:a16="http://schemas.microsoft.com/office/drawing/2014/main" id="{5BE9D369-D73A-4B9F-B962-FD87D08E1936}"/>
              </a:ext>
            </a:extLst>
          </p:cNvPr>
          <p:cNvPicPr>
            <a:picLocks noChangeAspect="1"/>
          </p:cNvPicPr>
          <p:nvPr/>
        </p:nvPicPr>
        <p:blipFill rotWithShape="1">
          <a:blip r:embed="rId3">
            <a:extLst>
              <a:ext uri="{28A0092B-C50C-407E-A947-70E740481C1C}">
                <a14:useLocalDpi xmlns:a14="http://schemas.microsoft.com/office/drawing/2010/main" val="0"/>
              </a:ext>
            </a:extLst>
          </a:blip>
          <a:srcRect b="34156"/>
          <a:stretch/>
        </p:blipFill>
        <p:spPr>
          <a:xfrm>
            <a:off x="285839" y="1572222"/>
            <a:ext cx="3958115" cy="2566225"/>
          </a:xfrm>
          <a:prstGeom prst="rect">
            <a:avLst/>
          </a:prstGeom>
        </p:spPr>
      </p:pic>
      <p:pic>
        <p:nvPicPr>
          <p:cNvPr id="8" name="Picture 7" descr="Screenshot of 2021-22 “Signature Status” view. &#10;&#10;Shows both applicant and parent signatures have been accepted." title="2021-22 “Signature Status” view">
            <a:extLst>
              <a:ext uri="{FF2B5EF4-FFF2-40B4-BE49-F238E27FC236}">
                <a16:creationId xmlns:a16="http://schemas.microsoft.com/office/drawing/2014/main" id="{7DEF81BD-482F-4C0F-9AD5-B314F7E3CA6A}"/>
              </a:ext>
            </a:extLst>
          </p:cNvPr>
          <p:cNvPicPr>
            <a:picLocks noChangeAspect="1"/>
          </p:cNvPicPr>
          <p:nvPr/>
        </p:nvPicPr>
        <p:blipFill rotWithShape="1">
          <a:blip r:embed="rId4">
            <a:extLst>
              <a:ext uri="{28A0092B-C50C-407E-A947-70E740481C1C}">
                <a14:useLocalDpi xmlns:a14="http://schemas.microsoft.com/office/drawing/2010/main" val="0"/>
              </a:ext>
            </a:extLst>
          </a:blip>
          <a:srcRect b="29713"/>
          <a:stretch/>
        </p:blipFill>
        <p:spPr>
          <a:xfrm>
            <a:off x="4524938" y="1572222"/>
            <a:ext cx="4333223" cy="2495550"/>
          </a:xfrm>
          <a:prstGeom prst="rect">
            <a:avLst/>
          </a:prstGeom>
        </p:spPr>
      </p:pic>
    </p:spTree>
    <p:extLst>
      <p:ext uri="{BB962C8B-B14F-4D97-AF65-F5344CB8AC3E}">
        <p14:creationId xmlns:p14="http://schemas.microsoft.com/office/powerpoint/2010/main" val="2483118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CHANGES TO THE 2021-2022 FAFSA</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0" y="1239556"/>
            <a:ext cx="9144000" cy="3770624"/>
          </a:xfrm>
        </p:spPr>
        <p:txBody>
          <a:bodyPr/>
          <a:lstStyle/>
          <a:p>
            <a:r>
              <a:rPr lang="en-US" dirty="0"/>
              <a:t>Elimination of 1040A/EZ resulted in removal of a question from the FAFSA</a:t>
            </a:r>
          </a:p>
          <a:p>
            <a:pPr lvl="1"/>
            <a:r>
              <a:rPr lang="en-US" sz="1800" dirty="0"/>
              <a:t>Replaced with </a:t>
            </a:r>
            <a:r>
              <a:rPr lang="en-US" sz="1800" b="1" dirty="0"/>
              <a:t>“Did (or will) you file a Schedule 1 with your 2019 tax return?”</a:t>
            </a:r>
          </a:p>
          <a:p>
            <a:pPr lvl="1"/>
            <a:r>
              <a:rPr lang="en-US" sz="1800" dirty="0"/>
              <a:t>See FAFSA instructions on </a:t>
            </a:r>
            <a:r>
              <a:rPr lang="en-US" sz="1800" b="1" dirty="0"/>
              <a:t>Page 9</a:t>
            </a:r>
            <a:r>
              <a:rPr lang="en-US" sz="1800" dirty="0"/>
              <a:t> for additional information regarding Schedule 1</a:t>
            </a:r>
          </a:p>
          <a:p>
            <a:pPr lvl="1"/>
            <a:r>
              <a:rPr lang="en-US" sz="1800" dirty="0"/>
              <a:t>This question now becomes part of the definition for </a:t>
            </a:r>
            <a:r>
              <a:rPr lang="en-US" sz="1800" b="1" dirty="0"/>
              <a:t>Auto Zero EFC </a:t>
            </a:r>
            <a:r>
              <a:rPr lang="en-US" sz="1800" dirty="0"/>
              <a:t>or </a:t>
            </a:r>
            <a:r>
              <a:rPr lang="en-US" sz="1800" b="1" dirty="0"/>
              <a:t>Simplified Needs Test</a:t>
            </a:r>
          </a:p>
          <a:p>
            <a:pPr lvl="2">
              <a:buFont typeface="Wingdings" panose="05000000000000000000" pitchFamily="2" charset="2"/>
              <a:buChar char="§"/>
            </a:pPr>
            <a:r>
              <a:rPr lang="en-US" sz="1600" dirty="0"/>
              <a:t>If answer is no and student meets all criteria, student may qualify for Auto Zero EFC or Simplified Needs Test (fewer FAFSA questions to answer)</a:t>
            </a:r>
          </a:p>
          <a:p>
            <a:pPr lvl="2">
              <a:buFont typeface="Wingdings" panose="05000000000000000000" pitchFamily="2" charset="2"/>
              <a:buChar char="§"/>
            </a:pPr>
            <a:r>
              <a:rPr lang="en-US" sz="1600" dirty="0"/>
              <a:t>If answer is yes but student meets one of the 6 exemptions, they may still answer as no</a:t>
            </a:r>
            <a:br>
              <a:rPr lang="en-US" sz="1600" dirty="0"/>
            </a:br>
            <a:endParaRPr lang="en-US" sz="1600" dirty="0"/>
          </a:p>
          <a:p>
            <a:r>
              <a:rPr lang="en-US" dirty="0"/>
              <a:t>This will likely be confusing for families and may result in answering a few </a:t>
            </a:r>
            <a:br>
              <a:rPr lang="en-US" dirty="0"/>
            </a:br>
            <a:r>
              <a:rPr lang="en-US" dirty="0"/>
              <a:t>more questions if they respond </a:t>
            </a:r>
            <a:r>
              <a:rPr lang="en-US" b="1" dirty="0"/>
              <a:t>“Yes.”</a:t>
            </a:r>
          </a:p>
          <a:p>
            <a:endParaRPr lang="en-US" sz="1800" dirty="0"/>
          </a:p>
        </p:txBody>
      </p:sp>
      <p:grpSp>
        <p:nvGrpSpPr>
          <p:cNvPr id="10" name="Google Shape;613;p37"/>
          <p:cNvGrpSpPr/>
          <p:nvPr/>
        </p:nvGrpSpPr>
        <p:grpSpPr>
          <a:xfrm>
            <a:off x="315583" y="595332"/>
            <a:ext cx="333016" cy="333016"/>
            <a:chOff x="2594050" y="1631825"/>
            <a:chExt cx="439625" cy="439625"/>
          </a:xfrm>
        </p:grpSpPr>
        <p:sp>
          <p:nvSpPr>
            <p:cNvPr id="11" name="Google Shape;614;p3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615;p3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16;p3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17;p37"/>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75840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FAFSA UPDATES FOR 2021-2022</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0" y="1321130"/>
            <a:ext cx="8667052" cy="3203185"/>
          </a:xfrm>
        </p:spPr>
        <p:txBody>
          <a:bodyPr/>
          <a:lstStyle/>
          <a:p>
            <a:pPr>
              <a:spcAft>
                <a:spcPts val="1600"/>
              </a:spcAft>
            </a:pPr>
            <a:r>
              <a:rPr lang="en-US" dirty="0"/>
              <a:t>Number of Exemptions Claimed – no longer on the tax return</a:t>
            </a:r>
          </a:p>
          <a:p>
            <a:pPr>
              <a:spcAft>
                <a:spcPts val="1600"/>
              </a:spcAft>
            </a:pPr>
            <a:r>
              <a:rPr lang="en-US" dirty="0"/>
              <a:t>IRS combined untaxed portion of IRA and untaxed portion of pensions</a:t>
            </a:r>
          </a:p>
          <a:p>
            <a:pPr lvl="1">
              <a:spcBef>
                <a:spcPts val="600"/>
              </a:spcBef>
              <a:spcAft>
                <a:spcPts val="1600"/>
              </a:spcAft>
            </a:pPr>
            <a:r>
              <a:rPr lang="en-US" sz="1800" b="1" dirty="0"/>
              <a:t>Question is now combined on FAFSA and rollovers are still excluded</a:t>
            </a:r>
            <a:endParaRPr lang="en-US" b="1" dirty="0"/>
          </a:p>
          <a:p>
            <a:pPr marL="101600" indent="0">
              <a:spcAft>
                <a:spcPts val="1600"/>
              </a:spcAft>
              <a:buNone/>
            </a:pPr>
            <a:endParaRPr lang="en-US" dirty="0"/>
          </a:p>
          <a:p>
            <a:pPr marL="101600" indent="0">
              <a:spcAft>
                <a:spcPts val="1600"/>
              </a:spcAft>
              <a:buNone/>
            </a:pPr>
            <a:endParaRPr lang="en-US" dirty="0"/>
          </a:p>
          <a:p>
            <a:pPr>
              <a:spcAft>
                <a:spcPts val="1600"/>
              </a:spcAft>
            </a:pPr>
            <a:r>
              <a:rPr lang="en-US" dirty="0"/>
              <a:t>Minor adjustments to college grade level and college degree questions</a:t>
            </a:r>
          </a:p>
          <a:p>
            <a:endParaRPr lang="en-US" sz="1800" dirty="0"/>
          </a:p>
        </p:txBody>
      </p:sp>
      <p:grpSp>
        <p:nvGrpSpPr>
          <p:cNvPr id="10" name="Google Shape;613;p37"/>
          <p:cNvGrpSpPr/>
          <p:nvPr/>
        </p:nvGrpSpPr>
        <p:grpSpPr>
          <a:xfrm>
            <a:off x="315583" y="595332"/>
            <a:ext cx="333016" cy="333016"/>
            <a:chOff x="2594050" y="1631825"/>
            <a:chExt cx="439625" cy="439625"/>
          </a:xfrm>
        </p:grpSpPr>
        <p:sp>
          <p:nvSpPr>
            <p:cNvPr id="11" name="Google Shape;614;p3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615;p3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16;p3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17;p37"/>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2" name="Picture 1">
            <a:extLst>
              <a:ext uri="{FF2B5EF4-FFF2-40B4-BE49-F238E27FC236}">
                <a16:creationId xmlns:a16="http://schemas.microsoft.com/office/drawing/2014/main" id="{E62BA4AA-6D19-4C1C-8660-1E9DC2A69A7C}"/>
              </a:ext>
            </a:extLst>
          </p:cNvPr>
          <p:cNvPicPr>
            <a:picLocks noChangeAspect="1"/>
          </p:cNvPicPr>
          <p:nvPr/>
        </p:nvPicPr>
        <p:blipFill>
          <a:blip r:embed="rId3"/>
          <a:stretch>
            <a:fillRect/>
          </a:stretch>
        </p:blipFill>
        <p:spPr>
          <a:xfrm>
            <a:off x="1553026" y="3163090"/>
            <a:ext cx="5560999" cy="751486"/>
          </a:xfrm>
          <a:prstGeom prst="rect">
            <a:avLst/>
          </a:prstGeom>
        </p:spPr>
      </p:pic>
    </p:spTree>
    <p:extLst>
      <p:ext uri="{BB962C8B-B14F-4D97-AF65-F5344CB8AC3E}">
        <p14:creationId xmlns:p14="http://schemas.microsoft.com/office/powerpoint/2010/main" val="1178350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ABOUT OASFAA AND THIS PRESENTATION</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0" y="1310662"/>
            <a:ext cx="8944036" cy="3625683"/>
          </a:xfrm>
        </p:spPr>
        <p:txBody>
          <a:bodyPr/>
          <a:lstStyle/>
          <a:p>
            <a:r>
              <a:rPr lang="en-US" sz="1600" b="1" dirty="0"/>
              <a:t>OASFAA</a:t>
            </a:r>
            <a:r>
              <a:rPr lang="en-US" sz="1600" dirty="0"/>
              <a:t> is a non-profit organization comprised of financial aid professionals. </a:t>
            </a:r>
            <a:r>
              <a:rPr lang="en-US" sz="1600" b="1" dirty="0"/>
              <a:t>The OASFAA Outreach Committee</a:t>
            </a:r>
            <a:r>
              <a:rPr lang="en-US" sz="1600" dirty="0"/>
              <a:t> is an all-volunteer committee that serves as a primary resource of pertinent and current financial aid information.  The committee disseminates this information through a variety of activities including training programs for various stakeholders external to OASFAA such as admissions staff, high school counselors, access advisors, TRIO, etc.</a:t>
            </a:r>
          </a:p>
          <a:p>
            <a:pPr marL="101600" indent="0">
              <a:buNone/>
            </a:pPr>
            <a:endParaRPr lang="en-US" sz="1600" dirty="0"/>
          </a:p>
          <a:p>
            <a:r>
              <a:rPr lang="en-US" sz="1600" dirty="0"/>
              <a:t>OASFAA has provided the information today as a free service to counselors.</a:t>
            </a:r>
          </a:p>
          <a:p>
            <a:endParaRPr lang="en-US" sz="1600" dirty="0"/>
          </a:p>
          <a:p>
            <a:r>
              <a:rPr lang="en-US" sz="1600" dirty="0"/>
              <a:t>You have permission to copy and distribute these materials to your students and families. Charges may not be assessed for the material or for the information presented.  Permission must be granted for other use of this information or these materials.  Contact the OASFAA Outreach Chairperson(s) listed on the OASFAA website or e-mail the OASFAA Outreach Committee at: </a:t>
            </a:r>
            <a:r>
              <a:rPr lang="en-US" sz="1600" u="sng" dirty="0">
                <a:solidFill>
                  <a:srgbClr val="0066FF"/>
                </a:solidFill>
              </a:rPr>
              <a:t>outreach@oasfaa.org</a:t>
            </a:r>
            <a:r>
              <a:rPr lang="en-US" sz="1600" dirty="0">
                <a:solidFill>
                  <a:srgbClr val="0066FF"/>
                </a:solidFill>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13" name="Title 1"/>
          <p:cNvSpPr txBox="1">
            <a:spLocks/>
          </p:cNvSpPr>
          <p:nvPr/>
        </p:nvSpPr>
        <p:spPr>
          <a:xfrm>
            <a:off x="1768938" y="20483"/>
            <a:ext cx="4532057" cy="709523"/>
          </a:xfrm>
          <a:prstGeom prst="rect">
            <a:avLst/>
          </a:prstGeom>
        </p:spPr>
        <p:txBody>
          <a:bodyPr t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rgbClr val="263248"/>
                </a:solidFill>
                <a:latin typeface="Roboto Condensed" panose="020B0604020202020204" charset="0"/>
                <a:ea typeface="Roboto Condensed" panose="020B0604020202020204" charset="0"/>
              </a:rPr>
              <a:t>FOTW</a:t>
            </a:r>
            <a:br>
              <a:rPr lang="en-US" sz="2000" dirty="0">
                <a:solidFill>
                  <a:srgbClr val="263248"/>
                </a:solidFill>
                <a:latin typeface="Roboto Condensed" panose="020B0604020202020204" charset="0"/>
                <a:ea typeface="Roboto Condensed" panose="020B0604020202020204" charset="0"/>
              </a:rPr>
            </a:br>
            <a:r>
              <a:rPr lang="en-US" sz="2000" dirty="0">
                <a:solidFill>
                  <a:srgbClr val="263248"/>
                </a:solidFill>
                <a:latin typeface="Roboto Condensed" panose="020B0604020202020204" charset="0"/>
                <a:ea typeface="Roboto Condensed" panose="020B0604020202020204" charset="0"/>
              </a:rPr>
              <a:t> FAFSA On The Web</a:t>
            </a:r>
          </a:p>
        </p:txBody>
      </p:sp>
      <p:pic>
        <p:nvPicPr>
          <p:cNvPr id="2" name="Picture 1"/>
          <p:cNvPicPr>
            <a:picLocks noChangeAspect="1"/>
          </p:cNvPicPr>
          <p:nvPr/>
        </p:nvPicPr>
        <p:blipFill>
          <a:blip r:embed="rId3"/>
          <a:stretch>
            <a:fillRect/>
          </a:stretch>
        </p:blipFill>
        <p:spPr>
          <a:xfrm>
            <a:off x="1442301" y="659877"/>
            <a:ext cx="5458120" cy="4416446"/>
          </a:xfrm>
          <a:prstGeom prst="rect">
            <a:avLst/>
          </a:prstGeom>
        </p:spPr>
      </p:pic>
    </p:spTree>
    <p:extLst>
      <p:ext uri="{BB962C8B-B14F-4D97-AF65-F5344CB8AC3E}">
        <p14:creationId xmlns:p14="http://schemas.microsoft.com/office/powerpoint/2010/main" val="1285584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MOBILE APP UPDATES</a:t>
            </a:r>
            <a:endParaRPr dirty="0"/>
          </a:p>
        </p:txBody>
      </p:sp>
      <p:sp>
        <p:nvSpPr>
          <p:cNvPr id="6" name="Google Shape;692;p37"/>
          <p:cNvSpPr/>
          <p:nvPr/>
        </p:nvSpPr>
        <p:spPr>
          <a:xfrm>
            <a:off x="379686" y="567191"/>
            <a:ext cx="224182" cy="388370"/>
          </a:xfrm>
          <a:custGeom>
            <a:avLst/>
            <a:gdLst/>
            <a:ahLst/>
            <a:cxnLst/>
            <a:rect l="l" t="t" r="r" b="b"/>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Text Placeholder 2"/>
          <p:cNvSpPr>
            <a:spLocks noGrp="1"/>
          </p:cNvSpPr>
          <p:nvPr>
            <p:ph type="body" idx="2"/>
          </p:nvPr>
        </p:nvSpPr>
        <p:spPr>
          <a:xfrm>
            <a:off x="603868" y="1723519"/>
            <a:ext cx="3588707" cy="2724300"/>
          </a:xfrm>
        </p:spPr>
        <p:txBody>
          <a:bodyPr/>
          <a:lstStyle/>
          <a:p>
            <a:r>
              <a:rPr lang="en-US" dirty="0"/>
              <a:t>Ready for download: FAFSA completion on </a:t>
            </a:r>
            <a:r>
              <a:rPr lang="en-US" dirty="0" err="1"/>
              <a:t>myStudentAid</a:t>
            </a:r>
            <a:r>
              <a:rPr lang="en-US" dirty="0"/>
              <a:t> mobile app</a:t>
            </a:r>
          </a:p>
          <a:p>
            <a:endParaRPr lang="en-US" dirty="0"/>
          </a:p>
          <a:p>
            <a:r>
              <a:rPr lang="en-US" dirty="0"/>
              <a:t>3% submitted a FAFSA via mobile-optimized option (phone or tablet)</a:t>
            </a:r>
          </a:p>
        </p:txBody>
      </p:sp>
      <p:pic>
        <p:nvPicPr>
          <p:cNvPr id="13" name="Picture 12" descr="iPhone6_mockup_front_white.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488854" y="1158775"/>
            <a:ext cx="2649665" cy="4161185"/>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69FDB18A-27F3-4754-BFBA-A740A47BD242}"/>
              </a:ext>
            </a:extLst>
          </p:cNvPr>
          <p:cNvPicPr>
            <a:picLocks noChangeAspect="1"/>
          </p:cNvPicPr>
          <p:nvPr/>
        </p:nvPicPr>
        <p:blipFill>
          <a:blip r:embed="rId4"/>
          <a:stretch>
            <a:fillRect/>
          </a:stretch>
        </p:blipFill>
        <p:spPr>
          <a:xfrm>
            <a:off x="4970497" y="1716893"/>
            <a:ext cx="1660808" cy="2952549"/>
          </a:xfrm>
          <a:prstGeom prst="rect">
            <a:avLst/>
          </a:prstGeom>
        </p:spPr>
      </p:pic>
    </p:spTree>
    <p:extLst>
      <p:ext uri="{BB962C8B-B14F-4D97-AF65-F5344CB8AC3E}">
        <p14:creationId xmlns:p14="http://schemas.microsoft.com/office/powerpoint/2010/main" val="1141545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175932" y="3136200"/>
            <a:ext cx="5354714"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DEPENDENCY STATUS</a:t>
            </a:r>
          </a:p>
        </p:txBody>
      </p:sp>
    </p:spTree>
    <p:extLst>
      <p:ext uri="{BB962C8B-B14F-4D97-AF65-F5344CB8AC3E}">
        <p14:creationId xmlns:p14="http://schemas.microsoft.com/office/powerpoint/2010/main" val="1615962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DEPENDENCY STATUS DETERMINATION</a:t>
            </a:r>
            <a:endParaRPr dirty="0"/>
          </a:p>
        </p:txBody>
      </p:sp>
      <p:grpSp>
        <p:nvGrpSpPr>
          <p:cNvPr id="20" name="Google Shape;565;p37">
            <a:extLst>
              <a:ext uri="{FF2B5EF4-FFF2-40B4-BE49-F238E27FC236}">
                <a16:creationId xmlns:a16="http://schemas.microsoft.com/office/drawing/2014/main" id="{6E5B7B1C-B8B1-47FA-891E-EE1C1F80620B}"/>
              </a:ext>
            </a:extLst>
          </p:cNvPr>
          <p:cNvGrpSpPr/>
          <p:nvPr/>
        </p:nvGrpSpPr>
        <p:grpSpPr>
          <a:xfrm>
            <a:off x="293683" y="612881"/>
            <a:ext cx="303511" cy="345931"/>
            <a:chOff x="4630125" y="278900"/>
            <a:chExt cx="400675" cy="456675"/>
          </a:xfrm>
        </p:grpSpPr>
        <p:sp>
          <p:nvSpPr>
            <p:cNvPr id="21" name="Google Shape;566;p37">
              <a:extLst>
                <a:ext uri="{FF2B5EF4-FFF2-40B4-BE49-F238E27FC236}">
                  <a16:creationId xmlns:a16="http://schemas.microsoft.com/office/drawing/2014/main" id="{928A30CC-7414-4164-B59C-C34B388A73F0}"/>
                </a:ext>
              </a:extLst>
            </p:cNvPr>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67;p37">
              <a:extLst>
                <a:ext uri="{FF2B5EF4-FFF2-40B4-BE49-F238E27FC236}">
                  <a16:creationId xmlns:a16="http://schemas.microsoft.com/office/drawing/2014/main" id="{E1DC8805-6DE5-46C7-A323-45D31DFB3B11}"/>
                </a:ext>
              </a:extLst>
            </p:cNvPr>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68;p37">
              <a:extLst>
                <a:ext uri="{FF2B5EF4-FFF2-40B4-BE49-F238E27FC236}">
                  <a16:creationId xmlns:a16="http://schemas.microsoft.com/office/drawing/2014/main" id="{04B4E076-F4B7-4E01-B27F-076A7A584BE6}"/>
                </a:ext>
              </a:extLst>
            </p:cNvPr>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69;p37">
              <a:extLst>
                <a:ext uri="{FF2B5EF4-FFF2-40B4-BE49-F238E27FC236}">
                  <a16:creationId xmlns:a16="http://schemas.microsoft.com/office/drawing/2014/main" id="{7EF4BF0C-4993-47AE-AE85-03C38C9C4139}"/>
                </a:ext>
              </a:extLst>
            </p:cNvPr>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27" name="Content Placeholder 6">
            <a:extLst>
              <a:ext uri="{FF2B5EF4-FFF2-40B4-BE49-F238E27FC236}">
                <a16:creationId xmlns:a16="http://schemas.microsoft.com/office/drawing/2014/main" id="{E8292B62-4AF3-4EE0-AB5E-26F9D1E83DF2}"/>
              </a:ext>
            </a:extLst>
          </p:cNvPr>
          <p:cNvPicPr>
            <a:picLocks noGrp="1" noChangeAspect="1"/>
          </p:cNvPicPr>
          <p:nvPr/>
        </p:nvPicPr>
        <p:blipFill rotWithShape="1">
          <a:blip r:embed="rId3"/>
          <a:srcRect l="4733" t="3200" r="998" b="1139"/>
          <a:stretch/>
        </p:blipFill>
        <p:spPr>
          <a:xfrm>
            <a:off x="92285" y="1395963"/>
            <a:ext cx="4040958" cy="2818860"/>
          </a:xfrm>
          <a:prstGeom prst="rect">
            <a:avLst/>
          </a:prstGeom>
          <a:effectLst>
            <a:outerShdw blurRad="50800" dist="38100" dir="2700000" algn="tl" rotWithShape="0">
              <a:prstClr val="black">
                <a:alpha val="40000"/>
              </a:prstClr>
            </a:outerShdw>
          </a:effectLst>
        </p:spPr>
      </p:pic>
      <p:pic>
        <p:nvPicPr>
          <p:cNvPr id="2" name="Picture 1" descr="Screenshot of the 2021-22 “Does Student Have Dependents?” view.&#10;" title="2021-22 “Does Student Have Dependents?” view">
            <a:extLst>
              <a:ext uri="{FF2B5EF4-FFF2-40B4-BE49-F238E27FC236}">
                <a16:creationId xmlns:a16="http://schemas.microsoft.com/office/drawing/2014/main" id="{675BA97B-0141-49AD-806E-7C64A64345A4}"/>
              </a:ext>
            </a:extLst>
          </p:cNvPr>
          <p:cNvPicPr>
            <a:picLocks noChangeAspect="1"/>
          </p:cNvPicPr>
          <p:nvPr/>
        </p:nvPicPr>
        <p:blipFill>
          <a:blip r:embed="rId4"/>
          <a:stretch>
            <a:fillRect/>
          </a:stretch>
        </p:blipFill>
        <p:spPr>
          <a:xfrm>
            <a:off x="4337924" y="1369135"/>
            <a:ext cx="4457913" cy="3033857"/>
          </a:xfrm>
          <a:prstGeom prst="rect">
            <a:avLst/>
          </a:prstGeom>
        </p:spPr>
      </p:pic>
    </p:spTree>
    <p:extLst>
      <p:ext uri="{BB962C8B-B14F-4D97-AF65-F5344CB8AC3E}">
        <p14:creationId xmlns:p14="http://schemas.microsoft.com/office/powerpoint/2010/main" val="3799430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3" name="Title 1">
            <a:extLst>
              <a:ext uri="{FF2B5EF4-FFF2-40B4-BE49-F238E27FC236}">
                <a16:creationId xmlns:a16="http://schemas.microsoft.com/office/drawing/2014/main" id="{458AC759-7918-40E0-9CAA-0A2A31EB28AF}"/>
              </a:ext>
            </a:extLst>
          </p:cNvPr>
          <p:cNvSpPr txBox="1">
            <a:spLocks/>
          </p:cNvSpPr>
          <p:nvPr/>
        </p:nvSpPr>
        <p:spPr>
          <a:xfrm>
            <a:off x="2197071" y="72104"/>
            <a:ext cx="4532057" cy="507266"/>
          </a:xfrm>
          <a:prstGeom prst="rect">
            <a:avLst/>
          </a:prstGeom>
        </p:spPr>
        <p:txBody>
          <a:bodyPr t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dirty="0">
                <a:solidFill>
                  <a:srgbClr val="263248"/>
                </a:solidFill>
                <a:latin typeface="Roboto Condensed" panose="020B0604020202020204" charset="0"/>
                <a:ea typeface="Roboto Condensed" panose="020B0604020202020204" charset="0"/>
              </a:rPr>
              <a:t>DEPENDENCY STATUS CONTINUED</a:t>
            </a:r>
          </a:p>
        </p:txBody>
      </p:sp>
      <p:pic>
        <p:nvPicPr>
          <p:cNvPr id="5" name="Picture 4" descr="Screenshot of 2021-22 “Student Additional Dependency Questions” view.&#10;&#10;" title="2021-22 “Student Additional Dependency Questions” view">
            <a:extLst>
              <a:ext uri="{FF2B5EF4-FFF2-40B4-BE49-F238E27FC236}">
                <a16:creationId xmlns:a16="http://schemas.microsoft.com/office/drawing/2014/main" id="{2D547671-CAF8-4082-8AB6-6332CA65E017}"/>
              </a:ext>
            </a:extLst>
          </p:cNvPr>
          <p:cNvPicPr>
            <a:picLocks noChangeAspect="1"/>
          </p:cNvPicPr>
          <p:nvPr/>
        </p:nvPicPr>
        <p:blipFill>
          <a:blip r:embed="rId3"/>
          <a:stretch>
            <a:fillRect/>
          </a:stretch>
        </p:blipFill>
        <p:spPr>
          <a:xfrm>
            <a:off x="1741018" y="579370"/>
            <a:ext cx="5205911" cy="4586972"/>
          </a:xfrm>
          <a:prstGeom prst="rect">
            <a:avLst/>
          </a:prstGeom>
        </p:spPr>
      </p:pic>
    </p:spTree>
    <p:extLst>
      <p:ext uri="{BB962C8B-B14F-4D97-AF65-F5344CB8AC3E}">
        <p14:creationId xmlns:p14="http://schemas.microsoft.com/office/powerpoint/2010/main" val="711584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HOMELESS / AT RISK FOR HOMELESSNESS</a:t>
            </a:r>
            <a:endParaRPr dirty="0"/>
          </a:p>
        </p:txBody>
      </p:sp>
      <p:sp>
        <p:nvSpPr>
          <p:cNvPr id="5" name="Text Placeholder 4">
            <a:extLst>
              <a:ext uri="{FF2B5EF4-FFF2-40B4-BE49-F238E27FC236}">
                <a16:creationId xmlns:a16="http://schemas.microsoft.com/office/drawing/2014/main" id="{6E34C5A0-C53E-48FE-B4C8-4FE230974E4A}"/>
              </a:ext>
            </a:extLst>
          </p:cNvPr>
          <p:cNvSpPr>
            <a:spLocks noGrp="1"/>
          </p:cNvSpPr>
          <p:nvPr>
            <p:ph type="body" idx="1"/>
          </p:nvPr>
        </p:nvSpPr>
        <p:spPr>
          <a:xfrm>
            <a:off x="246594" y="3904091"/>
            <a:ext cx="6393761" cy="1104315"/>
          </a:xfrm>
        </p:spPr>
        <p:txBody>
          <a:bodyPr/>
          <a:lstStyle/>
          <a:p>
            <a:pPr marL="101600" indent="0">
              <a:buNone/>
            </a:pPr>
            <a:r>
              <a:rPr lang="en-US" dirty="0"/>
              <a:t>If applicant falls in this category, they will skip parental information and be considered Independent. </a:t>
            </a:r>
          </a:p>
        </p:txBody>
      </p:sp>
      <p:sp>
        <p:nvSpPr>
          <p:cNvPr id="25" name="Google Shape;564;p37">
            <a:extLst>
              <a:ext uri="{FF2B5EF4-FFF2-40B4-BE49-F238E27FC236}">
                <a16:creationId xmlns:a16="http://schemas.microsoft.com/office/drawing/2014/main" id="{7B360E2D-792D-4877-9153-1CB6C0D170F0}"/>
              </a:ext>
            </a:extLst>
          </p:cNvPr>
          <p:cNvSpPr/>
          <p:nvPr/>
        </p:nvSpPr>
        <p:spPr>
          <a:xfrm>
            <a:off x="370720" y="619317"/>
            <a:ext cx="226928" cy="300727"/>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Screenshot of 2021-22 “Student Homelessness Filter Question” view." title="2021-22 “Student Homelessness Filter Question” view.">
            <a:extLst>
              <a:ext uri="{FF2B5EF4-FFF2-40B4-BE49-F238E27FC236}">
                <a16:creationId xmlns:a16="http://schemas.microsoft.com/office/drawing/2014/main" id="{4C4BF078-A918-4CA7-8951-301B4F945514}"/>
              </a:ext>
            </a:extLst>
          </p:cNvPr>
          <p:cNvPicPr>
            <a:picLocks noChangeAspect="1"/>
          </p:cNvPicPr>
          <p:nvPr/>
        </p:nvPicPr>
        <p:blipFill rotWithShape="1">
          <a:blip r:embed="rId3">
            <a:extLst>
              <a:ext uri="{28A0092B-C50C-407E-A947-70E740481C1C}">
                <a14:useLocalDpi xmlns:a14="http://schemas.microsoft.com/office/drawing/2010/main" val="0"/>
              </a:ext>
            </a:extLst>
          </a:blip>
          <a:srcRect b="19644"/>
          <a:stretch/>
        </p:blipFill>
        <p:spPr>
          <a:xfrm>
            <a:off x="118357" y="1435946"/>
            <a:ext cx="5071883" cy="2278830"/>
          </a:xfrm>
          <a:prstGeom prst="rect">
            <a:avLst/>
          </a:prstGeom>
        </p:spPr>
      </p:pic>
      <p:pic>
        <p:nvPicPr>
          <p:cNvPr id="4" name="Picture 3" descr="Screenshot of 2021-22 “Student Homelessness Questions” view.  &#10;&#10;The applicant now has the option to check which entity made the determination or select “None of the above.”&#10;&#10;In this example, the applicant chooses one of the three choices designated as an acceptable entity for being recognized as an unaccompanied youth who is homeless.&#10;&#10;The applicant should click the “Next” button. They will then skip the parental information views and go directly to the student Household Info views." title="2021-22 “Student Homelessness Questions” view.">
            <a:extLst>
              <a:ext uri="{FF2B5EF4-FFF2-40B4-BE49-F238E27FC236}">
                <a16:creationId xmlns:a16="http://schemas.microsoft.com/office/drawing/2014/main" id="{B05AED78-A256-4746-B2A9-5FF5FB621B86}"/>
              </a:ext>
            </a:extLst>
          </p:cNvPr>
          <p:cNvPicPr>
            <a:picLocks noChangeAspect="1"/>
          </p:cNvPicPr>
          <p:nvPr/>
        </p:nvPicPr>
        <p:blipFill rotWithShape="1">
          <a:blip r:embed="rId4">
            <a:extLst>
              <a:ext uri="{28A0092B-C50C-407E-A947-70E740481C1C}">
                <a14:useLocalDpi xmlns:a14="http://schemas.microsoft.com/office/drawing/2010/main" val="0"/>
              </a:ext>
            </a:extLst>
          </a:blip>
          <a:srcRect b="16169"/>
          <a:stretch/>
        </p:blipFill>
        <p:spPr>
          <a:xfrm>
            <a:off x="5190240" y="1435947"/>
            <a:ext cx="3899509" cy="2468144"/>
          </a:xfrm>
          <a:prstGeom prst="rect">
            <a:avLst/>
          </a:prstGeom>
        </p:spPr>
      </p:pic>
    </p:spTree>
    <p:extLst>
      <p:ext uri="{BB962C8B-B14F-4D97-AF65-F5344CB8AC3E}">
        <p14:creationId xmlns:p14="http://schemas.microsoft.com/office/powerpoint/2010/main" val="718936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HOMELESS / AT RISK FOR HOMELESSNESS</a:t>
            </a:r>
            <a:endParaRPr dirty="0"/>
          </a:p>
        </p:txBody>
      </p:sp>
      <p:sp>
        <p:nvSpPr>
          <p:cNvPr id="25" name="Google Shape;564;p37">
            <a:extLst>
              <a:ext uri="{FF2B5EF4-FFF2-40B4-BE49-F238E27FC236}">
                <a16:creationId xmlns:a16="http://schemas.microsoft.com/office/drawing/2014/main" id="{7B360E2D-792D-4877-9153-1CB6C0D170F0}"/>
              </a:ext>
            </a:extLst>
          </p:cNvPr>
          <p:cNvSpPr/>
          <p:nvPr/>
        </p:nvSpPr>
        <p:spPr>
          <a:xfrm>
            <a:off x="370720" y="619317"/>
            <a:ext cx="226928" cy="300727"/>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Screenshot of 2021-22 “Student Homelessness Filter Question” view." title="2021-22 “Student Homelessness Filter Question” view.">
            <a:extLst>
              <a:ext uri="{FF2B5EF4-FFF2-40B4-BE49-F238E27FC236}">
                <a16:creationId xmlns:a16="http://schemas.microsoft.com/office/drawing/2014/main" id="{4C4BF078-A918-4CA7-8951-301B4F945514}"/>
              </a:ext>
            </a:extLst>
          </p:cNvPr>
          <p:cNvPicPr>
            <a:picLocks noChangeAspect="1"/>
          </p:cNvPicPr>
          <p:nvPr/>
        </p:nvPicPr>
        <p:blipFill rotWithShape="1">
          <a:blip r:embed="rId3">
            <a:extLst>
              <a:ext uri="{28A0092B-C50C-407E-A947-70E740481C1C}">
                <a14:useLocalDpi xmlns:a14="http://schemas.microsoft.com/office/drawing/2010/main" val="0"/>
              </a:ext>
            </a:extLst>
          </a:blip>
          <a:srcRect b="19644"/>
          <a:stretch/>
        </p:blipFill>
        <p:spPr>
          <a:xfrm>
            <a:off x="118357" y="1435946"/>
            <a:ext cx="5071883" cy="2278830"/>
          </a:xfrm>
          <a:prstGeom prst="rect">
            <a:avLst/>
          </a:prstGeom>
        </p:spPr>
      </p:pic>
      <p:sp>
        <p:nvSpPr>
          <p:cNvPr id="9" name="Text Placeholder 4">
            <a:extLst>
              <a:ext uri="{FF2B5EF4-FFF2-40B4-BE49-F238E27FC236}">
                <a16:creationId xmlns:a16="http://schemas.microsoft.com/office/drawing/2014/main" id="{6477B4C6-4C2D-4D77-A2B7-1D13DD6EACEE}"/>
              </a:ext>
            </a:extLst>
          </p:cNvPr>
          <p:cNvSpPr txBox="1">
            <a:spLocks/>
          </p:cNvSpPr>
          <p:nvPr/>
        </p:nvSpPr>
        <p:spPr>
          <a:xfrm>
            <a:off x="213773" y="3714776"/>
            <a:ext cx="7043094" cy="15227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marL="101600" indent="0">
              <a:buFont typeface="Roboto Condensed Light"/>
              <a:buNone/>
            </a:pPr>
            <a:r>
              <a:rPr lang="en-US"/>
              <a:t>If applicant selects “</a:t>
            </a:r>
            <a:r>
              <a:rPr lang="en-US" b="1" u="sng"/>
              <a:t>None of the Above</a:t>
            </a:r>
            <a:r>
              <a:rPr lang="en-US"/>
              <a:t>” on prior slide, they can proceed without parent’s information, EFC will </a:t>
            </a:r>
            <a:r>
              <a:rPr lang="en-US" b="1" u="sng"/>
              <a:t>not</a:t>
            </a:r>
            <a:r>
              <a:rPr lang="en-US"/>
              <a:t> be calculated, and student must follow-up with the college. </a:t>
            </a:r>
            <a:endParaRPr lang="en-US" dirty="0"/>
          </a:p>
        </p:txBody>
      </p:sp>
    </p:spTree>
    <p:extLst>
      <p:ext uri="{BB962C8B-B14F-4D97-AF65-F5344CB8AC3E}">
        <p14:creationId xmlns:p14="http://schemas.microsoft.com/office/powerpoint/2010/main" val="993941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STUDENT DETERMINED TO BE DEPENDENT</a:t>
            </a:r>
            <a:endParaRPr dirty="0"/>
          </a:p>
        </p:txBody>
      </p:sp>
      <p:sp>
        <p:nvSpPr>
          <p:cNvPr id="5" name="Google Shape;618;p37">
            <a:extLst>
              <a:ext uri="{FF2B5EF4-FFF2-40B4-BE49-F238E27FC236}">
                <a16:creationId xmlns:a16="http://schemas.microsoft.com/office/drawing/2014/main" id="{A1BA2BE9-7033-4990-8CE0-783BE065329E}"/>
              </a:ext>
            </a:extLst>
          </p:cNvPr>
          <p:cNvSpPr/>
          <p:nvPr/>
        </p:nvSpPr>
        <p:spPr>
          <a:xfrm>
            <a:off x="315820" y="623929"/>
            <a:ext cx="303511" cy="30351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4DC3FAB0-B60E-41FC-977B-94A18DAE4CA7}"/>
              </a:ext>
            </a:extLst>
          </p:cNvPr>
          <p:cNvPicPr>
            <a:picLocks noChangeAspect="1"/>
          </p:cNvPicPr>
          <p:nvPr/>
        </p:nvPicPr>
        <p:blipFill rotWithShape="1">
          <a:blip r:embed="rId3"/>
          <a:srcRect l="3921"/>
          <a:stretch/>
        </p:blipFill>
        <p:spPr>
          <a:xfrm>
            <a:off x="1020041" y="1350583"/>
            <a:ext cx="5777751" cy="36459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5540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WHO IS THE PARENT?</a:t>
            </a:r>
            <a:endParaRPr dirty="0"/>
          </a:p>
        </p:txBody>
      </p:sp>
      <p:sp>
        <p:nvSpPr>
          <p:cNvPr id="5" name="Google Shape;618;p37">
            <a:extLst>
              <a:ext uri="{FF2B5EF4-FFF2-40B4-BE49-F238E27FC236}">
                <a16:creationId xmlns:a16="http://schemas.microsoft.com/office/drawing/2014/main" id="{A1BA2BE9-7033-4990-8CE0-783BE065329E}"/>
              </a:ext>
            </a:extLst>
          </p:cNvPr>
          <p:cNvSpPr/>
          <p:nvPr/>
        </p:nvSpPr>
        <p:spPr>
          <a:xfrm>
            <a:off x="315820" y="623929"/>
            <a:ext cx="303511" cy="30351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 Placeholder 4">
            <a:extLst>
              <a:ext uri="{FF2B5EF4-FFF2-40B4-BE49-F238E27FC236}">
                <a16:creationId xmlns:a16="http://schemas.microsoft.com/office/drawing/2014/main" id="{73105560-880F-4FD4-A2D5-E3AA769298DD}"/>
              </a:ext>
            </a:extLst>
          </p:cNvPr>
          <p:cNvSpPr txBox="1">
            <a:spLocks/>
          </p:cNvSpPr>
          <p:nvPr/>
        </p:nvSpPr>
        <p:spPr>
          <a:xfrm>
            <a:off x="0" y="1365561"/>
            <a:ext cx="7674806" cy="36256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r>
              <a:rPr lang="en-US" sz="1800" dirty="0"/>
              <a:t>Parent is the legal (biological or adoptive) parent or stepparent of the student.</a:t>
            </a:r>
          </a:p>
          <a:p>
            <a:endParaRPr lang="en-US" sz="1800" dirty="0"/>
          </a:p>
          <a:p>
            <a:r>
              <a:rPr lang="en-US" sz="1800" dirty="0"/>
              <a:t>Parents are not married but live together.</a:t>
            </a:r>
          </a:p>
          <a:p>
            <a:endParaRPr lang="en-US" sz="1800" dirty="0"/>
          </a:p>
          <a:p>
            <a:r>
              <a:rPr lang="en-US" sz="1800" dirty="0"/>
              <a:t>Parents are married but are separated and living apart.</a:t>
            </a:r>
          </a:p>
          <a:p>
            <a:endParaRPr lang="en-US" sz="1800" dirty="0"/>
          </a:p>
          <a:p>
            <a:r>
              <a:rPr lang="en-US" sz="1800" dirty="0"/>
              <a:t>Parents are in a same-sex marriage and living together.</a:t>
            </a:r>
          </a:p>
          <a:p>
            <a:endParaRPr lang="en-US" sz="1800" dirty="0"/>
          </a:p>
          <a:p>
            <a:r>
              <a:rPr lang="en-US" sz="1800" dirty="0"/>
              <a:t>Parents who are non-citizens.</a:t>
            </a:r>
          </a:p>
          <a:p>
            <a:endParaRPr lang="en-US" sz="1800" dirty="0"/>
          </a:p>
        </p:txBody>
      </p:sp>
    </p:spTree>
    <p:extLst>
      <p:ext uri="{BB962C8B-B14F-4D97-AF65-F5344CB8AC3E}">
        <p14:creationId xmlns:p14="http://schemas.microsoft.com/office/powerpoint/2010/main" val="632459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734764" y="392575"/>
            <a:ext cx="6031799" cy="766200"/>
          </a:xfrm>
          <a:prstGeom prst="rect">
            <a:avLst/>
          </a:prstGeom>
        </p:spPr>
        <p:txBody>
          <a:bodyPr spcFirstLastPara="1" wrap="square" lIns="91425" tIns="91425" rIns="91425" bIns="91425" anchor="ctr" anchorCtr="0">
            <a:noAutofit/>
          </a:bodyPr>
          <a:lstStyle/>
          <a:p>
            <a:pPr lvl="0"/>
            <a:r>
              <a:rPr lang="en-US" sz="1600" dirty="0"/>
              <a:t>STUDENT DETERMINED TO BE DEPENDENT (SPECIAL CIRCUMSTANCES)</a:t>
            </a:r>
            <a:endParaRPr sz="1600" dirty="0"/>
          </a:p>
        </p:txBody>
      </p:sp>
      <p:sp>
        <p:nvSpPr>
          <p:cNvPr id="5" name="Google Shape;618;p37">
            <a:extLst>
              <a:ext uri="{FF2B5EF4-FFF2-40B4-BE49-F238E27FC236}">
                <a16:creationId xmlns:a16="http://schemas.microsoft.com/office/drawing/2014/main" id="{A1BA2BE9-7033-4990-8CE0-783BE065329E}"/>
              </a:ext>
            </a:extLst>
          </p:cNvPr>
          <p:cNvSpPr/>
          <p:nvPr/>
        </p:nvSpPr>
        <p:spPr>
          <a:xfrm>
            <a:off x="315820" y="623929"/>
            <a:ext cx="303511" cy="30351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descr="Screenshot of 2021-22 “Dependent Student” view.&#10;&#10;If the dependent applicant is unable to provide parental data on the FAFSA, they should select “I am unable to provide information about my parent(s).” The applicant should then click “Next” to be taken to the “Impact of not Providing Parent Information” view.” " title="2021-22 “Dependent Student” view.">
            <a:extLst>
              <a:ext uri="{FF2B5EF4-FFF2-40B4-BE49-F238E27FC236}">
                <a16:creationId xmlns:a16="http://schemas.microsoft.com/office/drawing/2014/main" id="{C9E00DF1-C234-49CB-A89D-F4ADE646D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275" y="1392384"/>
            <a:ext cx="5048086" cy="3751116"/>
          </a:xfrm>
          <a:prstGeom prst="rect">
            <a:avLst/>
          </a:prstGeom>
        </p:spPr>
      </p:pic>
      <p:sp>
        <p:nvSpPr>
          <p:cNvPr id="3" name="Oval 2">
            <a:extLst>
              <a:ext uri="{FF2B5EF4-FFF2-40B4-BE49-F238E27FC236}">
                <a16:creationId xmlns:a16="http://schemas.microsoft.com/office/drawing/2014/main" id="{7FEC218B-E463-4673-A895-266096593064}"/>
              </a:ext>
            </a:extLst>
          </p:cNvPr>
          <p:cNvSpPr/>
          <p:nvPr/>
        </p:nvSpPr>
        <p:spPr>
          <a:xfrm>
            <a:off x="731521" y="3613709"/>
            <a:ext cx="3028492" cy="3364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122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THE COVID-19 IMPACT ON FINANCIAL AID</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99982" y="1326522"/>
            <a:ext cx="8944036" cy="3816978"/>
          </a:xfrm>
        </p:spPr>
        <p:txBody>
          <a:bodyPr/>
          <a:lstStyle/>
          <a:p>
            <a:r>
              <a:rPr lang="en-US" sz="1800" b="1" dirty="0"/>
              <a:t>CARES Act</a:t>
            </a:r>
            <a:r>
              <a:rPr lang="en-US" sz="1800" dirty="0"/>
              <a:t>: </a:t>
            </a:r>
            <a:r>
              <a:rPr lang="en-US" sz="1800" b="1" u="sng" dirty="0"/>
              <a:t>C</a:t>
            </a:r>
            <a:r>
              <a:rPr lang="en-US" sz="1800" dirty="0"/>
              <a:t>oronavirus </a:t>
            </a:r>
            <a:r>
              <a:rPr lang="en-US" sz="1800" b="1" u="sng" dirty="0"/>
              <a:t>A</a:t>
            </a:r>
            <a:r>
              <a:rPr lang="en-US" sz="1800" dirty="0"/>
              <a:t>id, </a:t>
            </a:r>
            <a:r>
              <a:rPr lang="en-US" sz="1800" b="1" u="sng" dirty="0"/>
              <a:t>R</a:t>
            </a:r>
            <a:r>
              <a:rPr lang="en-US" sz="1800" dirty="0"/>
              <a:t>elief, and </a:t>
            </a:r>
            <a:r>
              <a:rPr lang="en-US" sz="1800" b="1" u="sng" dirty="0"/>
              <a:t>E</a:t>
            </a:r>
            <a:r>
              <a:rPr lang="en-US" sz="1800" dirty="0"/>
              <a:t>conomic </a:t>
            </a:r>
            <a:r>
              <a:rPr lang="en-US" sz="1800" b="1" u="sng" dirty="0"/>
              <a:t>S</a:t>
            </a:r>
            <a:r>
              <a:rPr lang="en-US" sz="1800" dirty="0"/>
              <a:t>ecurity Act provides support to colleges for their students in the form of </a:t>
            </a:r>
            <a:r>
              <a:rPr lang="en-US" sz="1800" b="1" dirty="0"/>
              <a:t>Emergency Grants </a:t>
            </a:r>
            <a:r>
              <a:rPr lang="en-US" sz="1800" dirty="0"/>
              <a:t>as the result of the disruption in campus operations due to the coronavirus.  Schools who accept the funds must exhaust them by September 30, 2021. </a:t>
            </a:r>
          </a:p>
          <a:p>
            <a:pPr lvl="1"/>
            <a:r>
              <a:rPr lang="en-US" sz="1600" dirty="0"/>
              <a:t>$6 billion in emergency funds directly to students in higher education</a:t>
            </a:r>
          </a:p>
          <a:p>
            <a:pPr lvl="1"/>
            <a:r>
              <a:rPr lang="en-US" sz="1600" dirty="0"/>
              <a:t>Students must be Federal Aid Eligible to receive emergency grants</a:t>
            </a:r>
          </a:p>
          <a:p>
            <a:pPr lvl="1"/>
            <a:r>
              <a:rPr lang="en-US" sz="1600" dirty="0"/>
              <a:t>Emergency grant must be paid directly to the students and not applied toward any outstanding charges</a:t>
            </a:r>
          </a:p>
          <a:p>
            <a:pPr lvl="1"/>
            <a:r>
              <a:rPr lang="en-US" sz="1600" dirty="0"/>
              <a:t>Awarding criteria beyond aid eligibility was left to the school’s discretion</a:t>
            </a:r>
          </a:p>
          <a:p>
            <a:pPr lvl="2">
              <a:buFont typeface="Wingdings" panose="05000000000000000000" pitchFamily="2" charset="2"/>
              <a:buChar char="§"/>
            </a:pPr>
            <a:r>
              <a:rPr lang="en-US" sz="1600" dirty="0"/>
              <a:t>Some used an application, some awarded across the board</a:t>
            </a:r>
          </a:p>
          <a:p>
            <a:pPr lvl="2">
              <a:buFont typeface="Wingdings" panose="05000000000000000000" pitchFamily="2" charset="2"/>
              <a:buChar char="§"/>
            </a:pPr>
            <a:r>
              <a:rPr lang="en-US" sz="1600" dirty="0"/>
              <a:t>Some schools are still awarding, some have exhausted their funds</a:t>
            </a:r>
          </a:p>
        </p:txBody>
      </p:sp>
    </p:spTree>
    <p:extLst>
      <p:ext uri="{BB962C8B-B14F-4D97-AF65-F5344CB8AC3E}">
        <p14:creationId xmlns:p14="http://schemas.microsoft.com/office/powerpoint/2010/main" val="3190745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5" name="Google Shape;618;p37">
            <a:extLst>
              <a:ext uri="{FF2B5EF4-FFF2-40B4-BE49-F238E27FC236}">
                <a16:creationId xmlns:a16="http://schemas.microsoft.com/office/drawing/2014/main" id="{A1BA2BE9-7033-4990-8CE0-783BE065329E}"/>
              </a:ext>
            </a:extLst>
          </p:cNvPr>
          <p:cNvSpPr/>
          <p:nvPr/>
        </p:nvSpPr>
        <p:spPr>
          <a:xfrm>
            <a:off x="315820" y="623929"/>
            <a:ext cx="303511" cy="30351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descr="Screenshot of 2021-22 “Special Circumstances Qualifications” view.&#10;&#10;The applicant will be given examples of what would be considered special circumstances and some examples of what would not be considered special circumstances.&#10;&#10;The applicant will then be taken to the “Special Circumstances” view, where they can either:&#10;1. Correct their response from the previous view and be given the opportunity to provide parental information,&#10;2. Select the response “I have a special circumstance…” or,&#10;3. Select a response stating that they do not have a special circumstance, but are unable to provide parental information.&#10;&#10;In this example, the applicant has selected “I have a special circumstance and am unable to provide information about my parent(s).” The applicant can then click “Next.”&#10;" title="2021-22 “Special Circumstances Qualifications” view">
            <a:extLst>
              <a:ext uri="{FF2B5EF4-FFF2-40B4-BE49-F238E27FC236}">
                <a16:creationId xmlns:a16="http://schemas.microsoft.com/office/drawing/2014/main" id="{78B546F0-E1D7-4F0D-868B-965A76DC6B01}"/>
              </a:ext>
            </a:extLst>
          </p:cNvPr>
          <p:cNvPicPr>
            <a:picLocks noChangeAspect="1"/>
          </p:cNvPicPr>
          <p:nvPr/>
        </p:nvPicPr>
        <p:blipFill rotWithShape="1">
          <a:blip r:embed="rId3">
            <a:extLst>
              <a:ext uri="{28A0092B-C50C-407E-A947-70E740481C1C}">
                <a14:useLocalDpi xmlns:a14="http://schemas.microsoft.com/office/drawing/2010/main" val="0"/>
              </a:ext>
            </a:extLst>
          </a:blip>
          <a:srcRect l="351" t="-2542" r="2348" b="13437"/>
          <a:stretch/>
        </p:blipFill>
        <p:spPr>
          <a:xfrm>
            <a:off x="1155042" y="1043940"/>
            <a:ext cx="4217058" cy="4025845"/>
          </a:xfrm>
          <a:prstGeom prst="rect">
            <a:avLst/>
          </a:prstGeom>
        </p:spPr>
      </p:pic>
      <p:sp>
        <p:nvSpPr>
          <p:cNvPr id="7" name="Oval 6">
            <a:extLst>
              <a:ext uri="{FF2B5EF4-FFF2-40B4-BE49-F238E27FC236}">
                <a16:creationId xmlns:a16="http://schemas.microsoft.com/office/drawing/2014/main" id="{57290CD3-801F-41AD-8678-2B4135517918}"/>
              </a:ext>
            </a:extLst>
          </p:cNvPr>
          <p:cNvSpPr/>
          <p:nvPr/>
        </p:nvSpPr>
        <p:spPr>
          <a:xfrm>
            <a:off x="1066800" y="4091940"/>
            <a:ext cx="3505200"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89;p12">
            <a:extLst>
              <a:ext uri="{FF2B5EF4-FFF2-40B4-BE49-F238E27FC236}">
                <a16:creationId xmlns:a16="http://schemas.microsoft.com/office/drawing/2014/main" id="{8E6FA13D-18E3-49B1-8334-4CD5569A32CC}"/>
              </a:ext>
            </a:extLst>
          </p:cNvPr>
          <p:cNvSpPr txBox="1">
            <a:spLocks noGrp="1"/>
          </p:cNvSpPr>
          <p:nvPr>
            <p:ph type="title"/>
          </p:nvPr>
        </p:nvSpPr>
        <p:spPr>
          <a:xfrm>
            <a:off x="734764" y="392575"/>
            <a:ext cx="6031799" cy="766200"/>
          </a:xfrm>
          <a:prstGeom prst="rect">
            <a:avLst/>
          </a:prstGeom>
        </p:spPr>
        <p:txBody>
          <a:bodyPr spcFirstLastPara="1" wrap="square" lIns="91425" tIns="91425" rIns="91425" bIns="91425" anchor="ctr" anchorCtr="0">
            <a:noAutofit/>
          </a:bodyPr>
          <a:lstStyle/>
          <a:p>
            <a:pPr lvl="0"/>
            <a:r>
              <a:rPr lang="en-US" sz="1600" dirty="0"/>
              <a:t>STUDENT DETERMINED TO BE DEPENDENT (SPECIAL CIRCUMSTANCES)</a:t>
            </a:r>
            <a:endParaRPr sz="1600" dirty="0"/>
          </a:p>
        </p:txBody>
      </p:sp>
    </p:spTree>
    <p:extLst>
      <p:ext uri="{BB962C8B-B14F-4D97-AF65-F5344CB8AC3E}">
        <p14:creationId xmlns:p14="http://schemas.microsoft.com/office/powerpoint/2010/main" val="3420382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DEPENDENCY SPECIAL CIRCUMSTANCES</a:t>
            </a:r>
            <a:endParaRPr dirty="0"/>
          </a:p>
        </p:txBody>
      </p:sp>
      <p:sp>
        <p:nvSpPr>
          <p:cNvPr id="5" name="Google Shape;618;p37">
            <a:extLst>
              <a:ext uri="{FF2B5EF4-FFF2-40B4-BE49-F238E27FC236}">
                <a16:creationId xmlns:a16="http://schemas.microsoft.com/office/drawing/2014/main" id="{A1BA2BE9-7033-4990-8CE0-783BE065329E}"/>
              </a:ext>
            </a:extLst>
          </p:cNvPr>
          <p:cNvSpPr/>
          <p:nvPr/>
        </p:nvSpPr>
        <p:spPr>
          <a:xfrm>
            <a:off x="315820" y="623929"/>
            <a:ext cx="303511" cy="30351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Placeholder 4">
            <a:extLst>
              <a:ext uri="{FF2B5EF4-FFF2-40B4-BE49-F238E27FC236}">
                <a16:creationId xmlns:a16="http://schemas.microsoft.com/office/drawing/2014/main" id="{C19761DA-FAE3-4864-80CD-9B55659DE8CB}"/>
              </a:ext>
            </a:extLst>
          </p:cNvPr>
          <p:cNvSpPr txBox="1">
            <a:spLocks noGrp="1"/>
          </p:cNvSpPr>
          <p:nvPr>
            <p:ph type="body" idx="1"/>
          </p:nvPr>
        </p:nvSpPr>
        <p:spPr>
          <a:xfrm>
            <a:off x="315820" y="1405553"/>
            <a:ext cx="3876768" cy="32126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marL="101600" indent="0">
              <a:buNone/>
            </a:pPr>
            <a:r>
              <a:rPr lang="en-US" sz="1800" dirty="0"/>
              <a:t>The following are examples of some </a:t>
            </a:r>
            <a:r>
              <a:rPr lang="en-US" sz="1800" b="1" u="sng" dirty="0"/>
              <a:t>special circumstances </a:t>
            </a:r>
            <a:r>
              <a:rPr lang="en-US" sz="1800" dirty="0"/>
              <a:t>where a student may submit the FAFSA without providing parental information:</a:t>
            </a:r>
            <a:br>
              <a:rPr lang="en-US" sz="1800" dirty="0"/>
            </a:br>
            <a:endParaRPr lang="en-US" sz="1800" dirty="0"/>
          </a:p>
          <a:p>
            <a:r>
              <a:rPr lang="en-US" sz="1600" dirty="0"/>
              <a:t>Parents are incarcerated</a:t>
            </a:r>
          </a:p>
          <a:p>
            <a:r>
              <a:rPr lang="en-US" sz="1600" dirty="0"/>
              <a:t>Student left home due to an abusive environment</a:t>
            </a:r>
          </a:p>
          <a:p>
            <a:r>
              <a:rPr lang="en-US" sz="1600" dirty="0"/>
              <a:t>Students does not know where parents are and are unable to contact them</a:t>
            </a:r>
          </a:p>
        </p:txBody>
      </p:sp>
      <p:sp>
        <p:nvSpPr>
          <p:cNvPr id="11" name="Text Placeholder 4">
            <a:extLst>
              <a:ext uri="{FF2B5EF4-FFF2-40B4-BE49-F238E27FC236}">
                <a16:creationId xmlns:a16="http://schemas.microsoft.com/office/drawing/2014/main" id="{52A57B87-5A61-4D9C-BFB5-E5FD12607A88}"/>
              </a:ext>
            </a:extLst>
          </p:cNvPr>
          <p:cNvSpPr txBox="1">
            <a:spLocks noGrp="1"/>
          </p:cNvSpPr>
          <p:nvPr>
            <p:ph type="body" idx="2"/>
          </p:nvPr>
        </p:nvSpPr>
        <p:spPr>
          <a:xfrm>
            <a:off x="4469529" y="1405553"/>
            <a:ext cx="4556484" cy="34687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marL="101600" indent="0">
              <a:buNone/>
            </a:pPr>
            <a:r>
              <a:rPr lang="en-US" sz="1800" dirty="0"/>
              <a:t>The following are situations that would </a:t>
            </a:r>
            <a:r>
              <a:rPr lang="en-US" sz="1800" b="1" u="sng" dirty="0"/>
              <a:t>not</a:t>
            </a:r>
            <a:r>
              <a:rPr lang="en-US" sz="1800" dirty="0"/>
              <a:t> be a special circumstance:</a:t>
            </a:r>
            <a:br>
              <a:rPr lang="en-US" sz="1800" dirty="0"/>
            </a:br>
            <a:endParaRPr lang="en-US" sz="1800" dirty="0"/>
          </a:p>
          <a:p>
            <a:r>
              <a:rPr lang="en-US" sz="1600" dirty="0"/>
              <a:t>Student does not live with parents</a:t>
            </a:r>
          </a:p>
          <a:p>
            <a:r>
              <a:rPr lang="en-US" sz="1600" dirty="0"/>
              <a:t>Parents do not provide student financial support</a:t>
            </a:r>
          </a:p>
          <a:p>
            <a:r>
              <a:rPr lang="en-US" sz="1600" dirty="0"/>
              <a:t>Parents refuse to contribute to college expenses</a:t>
            </a:r>
          </a:p>
          <a:p>
            <a:r>
              <a:rPr lang="en-US" sz="1600" dirty="0"/>
              <a:t>Parents do not claim student as a dependent on tax return</a:t>
            </a:r>
          </a:p>
          <a:p>
            <a:r>
              <a:rPr lang="en-US" sz="1600" dirty="0"/>
              <a:t>Parent refusal to complete the FAFSA </a:t>
            </a:r>
            <a:br>
              <a:rPr lang="en-US" sz="1600" dirty="0"/>
            </a:br>
            <a:r>
              <a:rPr lang="en-US" sz="1600" i="1" dirty="0"/>
              <a:t>*School may offer a parent refusal option </a:t>
            </a:r>
          </a:p>
        </p:txBody>
      </p:sp>
    </p:spTree>
    <p:extLst>
      <p:ext uri="{BB962C8B-B14F-4D97-AF65-F5344CB8AC3E}">
        <p14:creationId xmlns:p14="http://schemas.microsoft.com/office/powerpoint/2010/main" val="2979610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DEPENDENCY SPECIAL CIRCUMSTANCES</a:t>
            </a:r>
            <a:endParaRPr dirty="0"/>
          </a:p>
        </p:txBody>
      </p:sp>
      <p:sp>
        <p:nvSpPr>
          <p:cNvPr id="5" name="Google Shape;618;p37">
            <a:extLst>
              <a:ext uri="{FF2B5EF4-FFF2-40B4-BE49-F238E27FC236}">
                <a16:creationId xmlns:a16="http://schemas.microsoft.com/office/drawing/2014/main" id="{A1BA2BE9-7033-4990-8CE0-783BE065329E}"/>
              </a:ext>
            </a:extLst>
          </p:cNvPr>
          <p:cNvSpPr/>
          <p:nvPr/>
        </p:nvSpPr>
        <p:spPr>
          <a:xfrm>
            <a:off x="315820" y="623929"/>
            <a:ext cx="303511" cy="30351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 Placeholder 4">
            <a:extLst>
              <a:ext uri="{FF2B5EF4-FFF2-40B4-BE49-F238E27FC236}">
                <a16:creationId xmlns:a16="http://schemas.microsoft.com/office/drawing/2014/main" id="{73105560-880F-4FD4-A2D5-E3AA769298DD}"/>
              </a:ext>
            </a:extLst>
          </p:cNvPr>
          <p:cNvSpPr txBox="1">
            <a:spLocks/>
          </p:cNvSpPr>
          <p:nvPr/>
        </p:nvSpPr>
        <p:spPr>
          <a:xfrm>
            <a:off x="0" y="1311964"/>
            <a:ext cx="8620432" cy="37132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a:spcAft>
                <a:spcPts val="1600"/>
              </a:spcAft>
            </a:pPr>
            <a:r>
              <a:rPr lang="en-US" sz="1800" dirty="0"/>
              <a:t>A dependent student with a special circumstance may submit the FAFSA without parental information which prevents the calculation of the Expected Family Contribution (EFC).</a:t>
            </a:r>
            <a:br>
              <a:rPr lang="en-US" sz="1800" dirty="0"/>
            </a:br>
            <a:endParaRPr lang="en-US" sz="500" dirty="0"/>
          </a:p>
          <a:p>
            <a:pPr>
              <a:spcAft>
                <a:spcPts val="1600"/>
              </a:spcAft>
            </a:pPr>
            <a:r>
              <a:rPr lang="en-US" sz="1800" dirty="0"/>
              <a:t>The student should </a:t>
            </a:r>
            <a:r>
              <a:rPr lang="en-US" sz="1800" b="1" dirty="0"/>
              <a:t>follow up with the financial aid office </a:t>
            </a:r>
            <a:r>
              <a:rPr lang="en-US" sz="1800" dirty="0"/>
              <a:t>at the college(s) to which they have applied to explain their circumstances. </a:t>
            </a:r>
            <a:br>
              <a:rPr lang="en-US" sz="1800" dirty="0"/>
            </a:br>
            <a:endParaRPr lang="en-US" sz="500" dirty="0">
              <a:highlight>
                <a:srgbClr val="FFFF00"/>
              </a:highlight>
            </a:endParaRPr>
          </a:p>
          <a:p>
            <a:pPr>
              <a:spcAft>
                <a:spcPts val="1600"/>
              </a:spcAft>
            </a:pPr>
            <a:r>
              <a:rPr lang="en-US" sz="1800" dirty="0"/>
              <a:t>If applicable, the college will assist the student in filing a dependency appeal where they will explain and document their circumstances. If approved, the college will update the FAFSA to reflect a dependency override making the student Independent for the year.</a:t>
            </a:r>
          </a:p>
          <a:p>
            <a:pPr>
              <a:spcAft>
                <a:spcPts val="1600"/>
              </a:spcAft>
            </a:pPr>
            <a:r>
              <a:rPr lang="en-US" sz="1800" dirty="0"/>
              <a:t>The college’s decision is final and cannot be appealed to Federal Student Aid. </a:t>
            </a:r>
            <a:endParaRPr lang="en-US" sz="500" dirty="0"/>
          </a:p>
          <a:p>
            <a:endParaRPr lang="en-US" sz="1800" dirty="0"/>
          </a:p>
          <a:p>
            <a:endParaRPr lang="en-US" sz="1800" dirty="0"/>
          </a:p>
        </p:txBody>
      </p:sp>
    </p:spTree>
    <p:extLst>
      <p:ext uri="{BB962C8B-B14F-4D97-AF65-F5344CB8AC3E}">
        <p14:creationId xmlns:p14="http://schemas.microsoft.com/office/powerpoint/2010/main" val="2464585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PARENT REFUSAL TO FILE THE FAFSA</a:t>
            </a:r>
          </a:p>
        </p:txBody>
      </p:sp>
      <p:sp>
        <p:nvSpPr>
          <p:cNvPr id="5" name="Google Shape;618;p37">
            <a:extLst>
              <a:ext uri="{FF2B5EF4-FFF2-40B4-BE49-F238E27FC236}">
                <a16:creationId xmlns:a16="http://schemas.microsoft.com/office/drawing/2014/main" id="{A1BA2BE9-7033-4990-8CE0-783BE065329E}"/>
              </a:ext>
            </a:extLst>
          </p:cNvPr>
          <p:cNvSpPr/>
          <p:nvPr/>
        </p:nvSpPr>
        <p:spPr>
          <a:xfrm>
            <a:off x="315820" y="623929"/>
            <a:ext cx="303511" cy="30351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 Placeholder 4">
            <a:extLst>
              <a:ext uri="{FF2B5EF4-FFF2-40B4-BE49-F238E27FC236}">
                <a16:creationId xmlns:a16="http://schemas.microsoft.com/office/drawing/2014/main" id="{73105560-880F-4FD4-A2D5-E3AA769298DD}"/>
              </a:ext>
            </a:extLst>
          </p:cNvPr>
          <p:cNvSpPr txBox="1">
            <a:spLocks/>
          </p:cNvSpPr>
          <p:nvPr/>
        </p:nvSpPr>
        <p:spPr>
          <a:xfrm>
            <a:off x="102460" y="1245500"/>
            <a:ext cx="8304612" cy="37913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a:spcAft>
                <a:spcPts val="1600"/>
              </a:spcAft>
            </a:pPr>
            <a:r>
              <a:rPr lang="en-US" sz="1800" dirty="0"/>
              <a:t>A dependent student whose parents refuse to file the FAFSA and are not considered to have special circumstances for a dependency override.</a:t>
            </a:r>
            <a:br>
              <a:rPr lang="en-US" sz="1800" dirty="0"/>
            </a:br>
            <a:endParaRPr lang="en-US" sz="500" dirty="0"/>
          </a:p>
          <a:p>
            <a:pPr>
              <a:spcAft>
                <a:spcPts val="1600"/>
              </a:spcAft>
            </a:pPr>
            <a:r>
              <a:rPr lang="en-US" sz="1800" dirty="0"/>
              <a:t>Student submits the FASFA using the option below to be considered for an </a:t>
            </a:r>
            <a:r>
              <a:rPr lang="en-US" sz="1800" b="1" dirty="0"/>
              <a:t>unsubsidized loan only. </a:t>
            </a:r>
          </a:p>
          <a:p>
            <a:pPr marL="101600" indent="0">
              <a:buNone/>
            </a:pPr>
            <a:endParaRPr lang="en-US" sz="1800" dirty="0"/>
          </a:p>
          <a:p>
            <a:endParaRPr lang="en-US" sz="1800" dirty="0"/>
          </a:p>
          <a:p>
            <a:pPr lvl="1"/>
            <a:endParaRPr lang="en-US" sz="1800" dirty="0"/>
          </a:p>
          <a:p>
            <a:endParaRPr lang="en-US" sz="1800" dirty="0"/>
          </a:p>
        </p:txBody>
      </p:sp>
      <p:pic>
        <p:nvPicPr>
          <p:cNvPr id="2" name="Picture 1">
            <a:extLst>
              <a:ext uri="{FF2B5EF4-FFF2-40B4-BE49-F238E27FC236}">
                <a16:creationId xmlns:a16="http://schemas.microsoft.com/office/drawing/2014/main" id="{5CCD3964-1376-47D3-8747-FF56D516B3BD}"/>
              </a:ext>
            </a:extLst>
          </p:cNvPr>
          <p:cNvPicPr>
            <a:picLocks noChangeAspect="1"/>
          </p:cNvPicPr>
          <p:nvPr/>
        </p:nvPicPr>
        <p:blipFill rotWithShape="1">
          <a:blip r:embed="rId3"/>
          <a:srcRect r="1757"/>
          <a:stretch/>
        </p:blipFill>
        <p:spPr>
          <a:xfrm>
            <a:off x="1365553" y="3207482"/>
            <a:ext cx="5671351" cy="1046466"/>
          </a:xfrm>
          <a:prstGeom prst="rect">
            <a:avLst/>
          </a:prstGeom>
        </p:spPr>
      </p:pic>
    </p:spTree>
    <p:extLst>
      <p:ext uri="{BB962C8B-B14F-4D97-AF65-F5344CB8AC3E}">
        <p14:creationId xmlns:p14="http://schemas.microsoft.com/office/powerpoint/2010/main" val="3093535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PARENT REFUSAL TO FILE THE FAFSA</a:t>
            </a:r>
          </a:p>
        </p:txBody>
      </p:sp>
      <p:sp>
        <p:nvSpPr>
          <p:cNvPr id="5" name="Google Shape;618;p37">
            <a:extLst>
              <a:ext uri="{FF2B5EF4-FFF2-40B4-BE49-F238E27FC236}">
                <a16:creationId xmlns:a16="http://schemas.microsoft.com/office/drawing/2014/main" id="{A1BA2BE9-7033-4990-8CE0-783BE065329E}"/>
              </a:ext>
            </a:extLst>
          </p:cNvPr>
          <p:cNvSpPr/>
          <p:nvPr/>
        </p:nvSpPr>
        <p:spPr>
          <a:xfrm>
            <a:off x="315820" y="623929"/>
            <a:ext cx="303511" cy="30351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 Placeholder 4">
            <a:extLst>
              <a:ext uri="{FF2B5EF4-FFF2-40B4-BE49-F238E27FC236}">
                <a16:creationId xmlns:a16="http://schemas.microsoft.com/office/drawing/2014/main" id="{73105560-880F-4FD4-A2D5-E3AA769298DD}"/>
              </a:ext>
            </a:extLst>
          </p:cNvPr>
          <p:cNvSpPr txBox="1">
            <a:spLocks/>
          </p:cNvSpPr>
          <p:nvPr/>
        </p:nvSpPr>
        <p:spPr>
          <a:xfrm>
            <a:off x="0" y="1327868"/>
            <a:ext cx="8407072" cy="37089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a:spcAft>
                <a:spcPts val="1600"/>
              </a:spcAft>
            </a:pPr>
            <a:r>
              <a:rPr lang="en-US" sz="2400" dirty="0"/>
              <a:t>Student must provide: </a:t>
            </a:r>
          </a:p>
          <a:p>
            <a:pPr lvl="1">
              <a:spcBef>
                <a:spcPts val="600"/>
              </a:spcBef>
              <a:spcAft>
                <a:spcPts val="1600"/>
              </a:spcAft>
            </a:pPr>
            <a:r>
              <a:rPr lang="en-US" sz="1800" b="1" dirty="0"/>
              <a:t>Statement from parent</a:t>
            </a:r>
            <a:r>
              <a:rPr lang="en-US" sz="1800" dirty="0"/>
              <a:t>:  student does not live with parents, date parent stopped providing financial support, parents will not provide future support, parent refuses to file the FAFSA and parents are not and will not provide health or auto insurance. </a:t>
            </a:r>
          </a:p>
          <a:p>
            <a:pPr lvl="1">
              <a:spcBef>
                <a:spcPts val="600"/>
              </a:spcBef>
              <a:spcAft>
                <a:spcPts val="1600"/>
              </a:spcAft>
            </a:pPr>
            <a:r>
              <a:rPr lang="en-US" sz="1800" b="1" dirty="0"/>
              <a:t>Statement from student</a:t>
            </a:r>
            <a:r>
              <a:rPr lang="en-US" sz="1800" dirty="0"/>
              <a:t>: explaining where they live, why parent will not file the FAFSA, and proof of health and/or auto insurance in student name.</a:t>
            </a:r>
          </a:p>
          <a:p>
            <a:pPr lvl="1"/>
            <a:endParaRPr lang="en-US" sz="1800" dirty="0"/>
          </a:p>
          <a:p>
            <a:endParaRPr lang="en-US" sz="1800" dirty="0"/>
          </a:p>
        </p:txBody>
      </p:sp>
    </p:spTree>
    <p:extLst>
      <p:ext uri="{BB962C8B-B14F-4D97-AF65-F5344CB8AC3E}">
        <p14:creationId xmlns:p14="http://schemas.microsoft.com/office/powerpoint/2010/main" val="2685264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175932" y="3136200"/>
            <a:ext cx="5354714"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VERIFICATION </a:t>
            </a:r>
            <a:endParaRPr dirty="0"/>
          </a:p>
        </p:txBody>
      </p:sp>
    </p:spTree>
    <p:extLst>
      <p:ext uri="{BB962C8B-B14F-4D97-AF65-F5344CB8AC3E}">
        <p14:creationId xmlns:p14="http://schemas.microsoft.com/office/powerpoint/2010/main" val="1506888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8" name="Google Shape;571;p37">
            <a:extLst>
              <a:ext uri="{FF2B5EF4-FFF2-40B4-BE49-F238E27FC236}">
                <a16:creationId xmlns:a16="http://schemas.microsoft.com/office/drawing/2014/main" id="{6FCB7B81-192E-4C8F-BD75-714910F688A7}"/>
              </a:ext>
            </a:extLst>
          </p:cNvPr>
          <p:cNvGrpSpPr/>
          <p:nvPr/>
        </p:nvGrpSpPr>
        <p:grpSpPr>
          <a:xfrm>
            <a:off x="346619" y="579642"/>
            <a:ext cx="309022" cy="376837"/>
            <a:chOff x="596350" y="929175"/>
            <a:chExt cx="407950" cy="497475"/>
          </a:xfrm>
        </p:grpSpPr>
        <p:sp>
          <p:nvSpPr>
            <p:cNvPr id="9" name="Google Shape;572;p37">
              <a:extLst>
                <a:ext uri="{FF2B5EF4-FFF2-40B4-BE49-F238E27FC236}">
                  <a16:creationId xmlns:a16="http://schemas.microsoft.com/office/drawing/2014/main" id="{B29ABAD8-5150-42D7-9F0C-38619EE2CCE4}"/>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573;p37">
              <a:extLst>
                <a:ext uri="{FF2B5EF4-FFF2-40B4-BE49-F238E27FC236}">
                  <a16:creationId xmlns:a16="http://schemas.microsoft.com/office/drawing/2014/main" id="{1B911EA9-B030-4150-949E-CC14CE5DD3D2}"/>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574;p37">
              <a:extLst>
                <a:ext uri="{FF2B5EF4-FFF2-40B4-BE49-F238E27FC236}">
                  <a16:creationId xmlns:a16="http://schemas.microsoft.com/office/drawing/2014/main" id="{FFE70859-89F0-4554-8012-E3CB047AA047}"/>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75;p37">
              <a:extLst>
                <a:ext uri="{FF2B5EF4-FFF2-40B4-BE49-F238E27FC236}">
                  <a16:creationId xmlns:a16="http://schemas.microsoft.com/office/drawing/2014/main" id="{A315CE9A-0D41-4C53-8F57-36EB3036D6DD}"/>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76;p37">
              <a:extLst>
                <a:ext uri="{FF2B5EF4-FFF2-40B4-BE49-F238E27FC236}">
                  <a16:creationId xmlns:a16="http://schemas.microsoft.com/office/drawing/2014/main" id="{D173734B-B014-45DC-965D-59AC759D4032}"/>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577;p37">
              <a:extLst>
                <a:ext uri="{FF2B5EF4-FFF2-40B4-BE49-F238E27FC236}">
                  <a16:creationId xmlns:a16="http://schemas.microsoft.com/office/drawing/2014/main" id="{91485CF0-3387-4541-81D1-DDAE6C3CACDF}"/>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578;p37">
              <a:extLst>
                <a:ext uri="{FF2B5EF4-FFF2-40B4-BE49-F238E27FC236}">
                  <a16:creationId xmlns:a16="http://schemas.microsoft.com/office/drawing/2014/main" id="{7EB020E5-BE90-4B00-A136-1995375B4AE6}"/>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VERIFICATION</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0" y="1246236"/>
            <a:ext cx="9144000" cy="3897264"/>
          </a:xfrm>
        </p:spPr>
        <p:txBody>
          <a:bodyPr/>
          <a:lstStyle/>
          <a:p>
            <a:r>
              <a:rPr lang="en-US" sz="1600" dirty="0"/>
              <a:t>Students may be selected for a process called </a:t>
            </a:r>
            <a:r>
              <a:rPr lang="en-US" sz="1600" b="1" dirty="0"/>
              <a:t>verification</a:t>
            </a:r>
            <a:r>
              <a:rPr lang="en-US" sz="1600" dirty="0"/>
              <a:t> and must submit documents to confirm FAFSA information. </a:t>
            </a:r>
          </a:p>
          <a:p>
            <a:r>
              <a:rPr lang="en-US" sz="1600" dirty="0"/>
              <a:t>Roughly </a:t>
            </a:r>
            <a:r>
              <a:rPr lang="en-US" sz="1600" b="1" dirty="0"/>
              <a:t>22%</a:t>
            </a:r>
            <a:r>
              <a:rPr lang="en-US" sz="1600" dirty="0"/>
              <a:t> of FAFSAs are selected for verification by the U.S. Department of Education.</a:t>
            </a:r>
          </a:p>
          <a:p>
            <a:r>
              <a:rPr lang="en-US" sz="1600" dirty="0"/>
              <a:t>Students should respond quickly to any requests for information from the college. </a:t>
            </a:r>
          </a:p>
          <a:p>
            <a:r>
              <a:rPr lang="en-US" sz="1600" dirty="0"/>
              <a:t>If selected, commonly requested documents include:</a:t>
            </a:r>
          </a:p>
          <a:p>
            <a:pPr lvl="1"/>
            <a:r>
              <a:rPr lang="en-US" sz="1400" b="1" dirty="0"/>
              <a:t>Verification Worksheet </a:t>
            </a:r>
            <a:r>
              <a:rPr lang="en-US" sz="1400" dirty="0"/>
              <a:t>(these can look different across varying colleges and universities)</a:t>
            </a:r>
          </a:p>
          <a:p>
            <a:pPr lvl="1"/>
            <a:r>
              <a:rPr lang="en-US" sz="1400" b="1" dirty="0"/>
              <a:t>Federal Tax Return Transcript or Federal Tax Return </a:t>
            </a:r>
            <a:r>
              <a:rPr lang="en-US" sz="1400" dirty="0"/>
              <a:t>for parents/student if they filed 2019 taxes </a:t>
            </a:r>
          </a:p>
          <a:p>
            <a:pPr lvl="2">
              <a:buFont typeface="Wingdings" panose="05000000000000000000" pitchFamily="2" charset="2"/>
              <a:buChar char="§"/>
            </a:pPr>
            <a:r>
              <a:rPr lang="en-US" sz="1400" dirty="0"/>
              <a:t>an alternative to submitting documentation of taxes is completing </a:t>
            </a:r>
            <a:br>
              <a:rPr lang="en-US" sz="1400" dirty="0"/>
            </a:br>
            <a:r>
              <a:rPr lang="en-US" sz="1400" dirty="0"/>
              <a:t>the IRS Data Retrieval Process within the FAFSA</a:t>
            </a:r>
          </a:p>
          <a:p>
            <a:pPr lvl="1"/>
            <a:r>
              <a:rPr lang="en-US" sz="1400" b="1" dirty="0"/>
              <a:t>W-2(s)</a:t>
            </a:r>
            <a:r>
              <a:rPr lang="en-US" sz="1400" dirty="0"/>
              <a:t> for parents/students if they worked in 2019 but did not file taxes</a:t>
            </a:r>
          </a:p>
          <a:p>
            <a:pPr lvl="1"/>
            <a:r>
              <a:rPr lang="en-US" sz="1400" b="1" dirty="0"/>
              <a:t>Verification of Non-Filing Letter </a:t>
            </a:r>
            <a:r>
              <a:rPr lang="en-US" sz="1400" dirty="0"/>
              <a:t>for parents and independent students who did not file </a:t>
            </a:r>
            <a:br>
              <a:rPr lang="en-US" sz="1400" dirty="0"/>
            </a:br>
            <a:r>
              <a:rPr lang="en-US" sz="1400" dirty="0"/>
              <a:t>2019 taxes – this is NOT needed for dependent students</a:t>
            </a:r>
            <a:endParaRPr lang="en-US" sz="1400" i="1" dirty="0"/>
          </a:p>
        </p:txBody>
      </p:sp>
      <p:pic>
        <p:nvPicPr>
          <p:cNvPr id="2" name="Picture 1">
            <a:extLst>
              <a:ext uri="{FF2B5EF4-FFF2-40B4-BE49-F238E27FC236}">
                <a16:creationId xmlns:a16="http://schemas.microsoft.com/office/drawing/2014/main" id="{2EA3202A-F369-42FA-B05D-42694B9E5E5B}"/>
              </a:ext>
            </a:extLst>
          </p:cNvPr>
          <p:cNvPicPr>
            <a:picLocks noChangeAspect="1"/>
          </p:cNvPicPr>
          <p:nvPr/>
        </p:nvPicPr>
        <p:blipFill>
          <a:blip r:embed="rId3"/>
          <a:stretch>
            <a:fillRect/>
          </a:stretch>
        </p:blipFill>
        <p:spPr>
          <a:xfrm>
            <a:off x="6001757" y="3736836"/>
            <a:ext cx="2306441" cy="472107"/>
          </a:xfrm>
          <a:prstGeom prst="rect">
            <a:avLst/>
          </a:prstGeom>
        </p:spPr>
      </p:pic>
    </p:spTree>
    <p:extLst>
      <p:ext uri="{BB962C8B-B14F-4D97-AF65-F5344CB8AC3E}">
        <p14:creationId xmlns:p14="http://schemas.microsoft.com/office/powerpoint/2010/main" val="3872917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8" name="Google Shape;571;p37">
            <a:extLst>
              <a:ext uri="{FF2B5EF4-FFF2-40B4-BE49-F238E27FC236}">
                <a16:creationId xmlns:a16="http://schemas.microsoft.com/office/drawing/2014/main" id="{6FCB7B81-192E-4C8F-BD75-714910F688A7}"/>
              </a:ext>
            </a:extLst>
          </p:cNvPr>
          <p:cNvGrpSpPr/>
          <p:nvPr/>
        </p:nvGrpSpPr>
        <p:grpSpPr>
          <a:xfrm>
            <a:off x="346619" y="579642"/>
            <a:ext cx="309022" cy="376837"/>
            <a:chOff x="596350" y="929175"/>
            <a:chExt cx="407950" cy="497475"/>
          </a:xfrm>
        </p:grpSpPr>
        <p:sp>
          <p:nvSpPr>
            <p:cNvPr id="9" name="Google Shape;572;p37">
              <a:extLst>
                <a:ext uri="{FF2B5EF4-FFF2-40B4-BE49-F238E27FC236}">
                  <a16:creationId xmlns:a16="http://schemas.microsoft.com/office/drawing/2014/main" id="{B29ABAD8-5150-42D7-9F0C-38619EE2CCE4}"/>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573;p37">
              <a:extLst>
                <a:ext uri="{FF2B5EF4-FFF2-40B4-BE49-F238E27FC236}">
                  <a16:creationId xmlns:a16="http://schemas.microsoft.com/office/drawing/2014/main" id="{1B911EA9-B030-4150-949E-CC14CE5DD3D2}"/>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574;p37">
              <a:extLst>
                <a:ext uri="{FF2B5EF4-FFF2-40B4-BE49-F238E27FC236}">
                  <a16:creationId xmlns:a16="http://schemas.microsoft.com/office/drawing/2014/main" id="{FFE70859-89F0-4554-8012-E3CB047AA047}"/>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75;p37">
              <a:extLst>
                <a:ext uri="{FF2B5EF4-FFF2-40B4-BE49-F238E27FC236}">
                  <a16:creationId xmlns:a16="http://schemas.microsoft.com/office/drawing/2014/main" id="{A315CE9A-0D41-4C53-8F57-36EB3036D6DD}"/>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76;p37">
              <a:extLst>
                <a:ext uri="{FF2B5EF4-FFF2-40B4-BE49-F238E27FC236}">
                  <a16:creationId xmlns:a16="http://schemas.microsoft.com/office/drawing/2014/main" id="{D173734B-B014-45DC-965D-59AC759D4032}"/>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577;p37">
              <a:extLst>
                <a:ext uri="{FF2B5EF4-FFF2-40B4-BE49-F238E27FC236}">
                  <a16:creationId xmlns:a16="http://schemas.microsoft.com/office/drawing/2014/main" id="{91485CF0-3387-4541-81D1-DDAE6C3CACDF}"/>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578;p37">
              <a:extLst>
                <a:ext uri="{FF2B5EF4-FFF2-40B4-BE49-F238E27FC236}">
                  <a16:creationId xmlns:a16="http://schemas.microsoft.com/office/drawing/2014/main" id="{7EB020E5-BE90-4B00-A136-1995375B4AE6}"/>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VERIFICATION</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0" y="1262534"/>
            <a:ext cx="8944036" cy="3794496"/>
          </a:xfrm>
        </p:spPr>
        <p:txBody>
          <a:bodyPr/>
          <a:lstStyle/>
          <a:p>
            <a:pPr marL="101600" indent="0">
              <a:buNone/>
            </a:pPr>
            <a:r>
              <a:rPr lang="en-US" b="1" dirty="0"/>
              <a:t>Federal Income Tax Return</a:t>
            </a:r>
          </a:p>
          <a:p>
            <a:pPr marL="101600" indent="0">
              <a:buNone/>
            </a:pPr>
            <a:r>
              <a:rPr lang="en-US" sz="1800" dirty="0"/>
              <a:t>Institutions may accept a </a:t>
            </a:r>
            <a:r>
              <a:rPr lang="en-US" sz="1800" b="1" dirty="0"/>
              <a:t>signed copy </a:t>
            </a:r>
            <a:r>
              <a:rPr lang="en-US" sz="1800" dirty="0"/>
              <a:t>of the federal income tax return for the applicable tax year that the tax filer submitted to the IRS or other relevant tax authorities. (This includes a signed copy of the income tax return for amended tax filers and victims of identity theft.)</a:t>
            </a:r>
          </a:p>
          <a:p>
            <a:pPr marL="101600" indent="0">
              <a:buNone/>
            </a:pPr>
            <a:endParaRPr lang="en-US" sz="1600" dirty="0"/>
          </a:p>
          <a:p>
            <a:pPr marL="101600" indent="0">
              <a:buNone/>
            </a:pPr>
            <a:r>
              <a:rPr lang="en-US" b="1" dirty="0"/>
              <a:t>IRS Tax Return Transcripts </a:t>
            </a:r>
          </a:p>
          <a:p>
            <a:pPr marL="101600" indent="0">
              <a:buNone/>
            </a:pPr>
            <a:r>
              <a:rPr lang="en-US" sz="1800" dirty="0"/>
              <a:t>Institutions may accept a signed copy of the IRS Tax Return Transcript which can be requested at </a:t>
            </a:r>
            <a:r>
              <a:rPr lang="en-US" sz="1800" dirty="0">
                <a:hlinkClick r:id="rId3"/>
              </a:rPr>
              <a:t>https://www.irs.gov/individuals/get-transcript</a:t>
            </a:r>
            <a:r>
              <a:rPr lang="en-US" sz="1800" dirty="0"/>
              <a:t> or 1-800-908-9946</a:t>
            </a:r>
          </a:p>
          <a:p>
            <a:pPr lvl="1"/>
            <a:r>
              <a:rPr lang="en-US" sz="1600" dirty="0"/>
              <a:t>Via online account creation or request to be mailed</a:t>
            </a:r>
          </a:p>
          <a:p>
            <a:pPr lvl="1"/>
            <a:r>
              <a:rPr lang="en-US" sz="1600" dirty="0"/>
              <a:t>Can no longer have Tax Return Transcripts mailed to a third party (i.e. directly </a:t>
            </a:r>
            <a:br>
              <a:rPr lang="en-US" sz="1600" dirty="0"/>
            </a:br>
            <a:r>
              <a:rPr lang="en-US" sz="1600" dirty="0"/>
              <a:t>to the college or university)	</a:t>
            </a:r>
            <a:endParaRPr lang="en-US" sz="1400" i="1" dirty="0"/>
          </a:p>
        </p:txBody>
      </p:sp>
    </p:spTree>
    <p:extLst>
      <p:ext uri="{BB962C8B-B14F-4D97-AF65-F5344CB8AC3E}">
        <p14:creationId xmlns:p14="http://schemas.microsoft.com/office/powerpoint/2010/main" val="3443729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8" name="Google Shape;571;p37">
            <a:extLst>
              <a:ext uri="{FF2B5EF4-FFF2-40B4-BE49-F238E27FC236}">
                <a16:creationId xmlns:a16="http://schemas.microsoft.com/office/drawing/2014/main" id="{6FCB7B81-192E-4C8F-BD75-714910F688A7}"/>
              </a:ext>
            </a:extLst>
          </p:cNvPr>
          <p:cNvGrpSpPr/>
          <p:nvPr/>
        </p:nvGrpSpPr>
        <p:grpSpPr>
          <a:xfrm>
            <a:off x="346619" y="579642"/>
            <a:ext cx="309022" cy="376837"/>
            <a:chOff x="596350" y="929175"/>
            <a:chExt cx="407950" cy="497475"/>
          </a:xfrm>
        </p:grpSpPr>
        <p:sp>
          <p:nvSpPr>
            <p:cNvPr id="9" name="Google Shape;572;p37">
              <a:extLst>
                <a:ext uri="{FF2B5EF4-FFF2-40B4-BE49-F238E27FC236}">
                  <a16:creationId xmlns:a16="http://schemas.microsoft.com/office/drawing/2014/main" id="{B29ABAD8-5150-42D7-9F0C-38619EE2CCE4}"/>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573;p37">
              <a:extLst>
                <a:ext uri="{FF2B5EF4-FFF2-40B4-BE49-F238E27FC236}">
                  <a16:creationId xmlns:a16="http://schemas.microsoft.com/office/drawing/2014/main" id="{1B911EA9-B030-4150-949E-CC14CE5DD3D2}"/>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574;p37">
              <a:extLst>
                <a:ext uri="{FF2B5EF4-FFF2-40B4-BE49-F238E27FC236}">
                  <a16:creationId xmlns:a16="http://schemas.microsoft.com/office/drawing/2014/main" id="{FFE70859-89F0-4554-8012-E3CB047AA047}"/>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75;p37">
              <a:extLst>
                <a:ext uri="{FF2B5EF4-FFF2-40B4-BE49-F238E27FC236}">
                  <a16:creationId xmlns:a16="http://schemas.microsoft.com/office/drawing/2014/main" id="{A315CE9A-0D41-4C53-8F57-36EB3036D6DD}"/>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76;p37">
              <a:extLst>
                <a:ext uri="{FF2B5EF4-FFF2-40B4-BE49-F238E27FC236}">
                  <a16:creationId xmlns:a16="http://schemas.microsoft.com/office/drawing/2014/main" id="{D173734B-B014-45DC-965D-59AC759D4032}"/>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577;p37">
              <a:extLst>
                <a:ext uri="{FF2B5EF4-FFF2-40B4-BE49-F238E27FC236}">
                  <a16:creationId xmlns:a16="http://schemas.microsoft.com/office/drawing/2014/main" id="{91485CF0-3387-4541-81D1-DDAE6C3CACDF}"/>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578;p37">
              <a:extLst>
                <a:ext uri="{FF2B5EF4-FFF2-40B4-BE49-F238E27FC236}">
                  <a16:creationId xmlns:a16="http://schemas.microsoft.com/office/drawing/2014/main" id="{7EB020E5-BE90-4B00-A136-1995375B4AE6}"/>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VERIFICATION</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0" y="1314136"/>
            <a:ext cx="8944036" cy="3638887"/>
          </a:xfrm>
        </p:spPr>
        <p:txBody>
          <a:bodyPr/>
          <a:lstStyle/>
          <a:p>
            <a:pPr marL="101600" indent="0">
              <a:spcAft>
                <a:spcPts val="1000"/>
              </a:spcAft>
              <a:buNone/>
            </a:pPr>
            <a:r>
              <a:rPr lang="en-US" sz="1800" b="1" dirty="0"/>
              <a:t>“Will File” 2019 Taxes</a:t>
            </a:r>
          </a:p>
          <a:p>
            <a:pPr>
              <a:spcAft>
                <a:spcPts val="1000"/>
              </a:spcAft>
            </a:pPr>
            <a:r>
              <a:rPr lang="en-US" sz="1800" dirty="0"/>
              <a:t>If selected for verification…</a:t>
            </a:r>
          </a:p>
          <a:p>
            <a:pPr lvl="1">
              <a:spcBef>
                <a:spcPts val="600"/>
              </a:spcBef>
              <a:spcAft>
                <a:spcPts val="1000"/>
              </a:spcAft>
            </a:pPr>
            <a:r>
              <a:rPr lang="en-US" sz="1600" dirty="0"/>
              <a:t>School must verify that student/parent did file</a:t>
            </a:r>
          </a:p>
          <a:p>
            <a:pPr lvl="1">
              <a:spcBef>
                <a:spcPts val="600"/>
              </a:spcBef>
              <a:spcAft>
                <a:spcPts val="1000"/>
              </a:spcAft>
            </a:pPr>
            <a:r>
              <a:rPr lang="en-US" sz="1600" dirty="0"/>
              <a:t>Schools are only permitted to accept extensions beyond the standard 6-month extension for:</a:t>
            </a:r>
          </a:p>
          <a:p>
            <a:pPr lvl="2">
              <a:spcBef>
                <a:spcPts val="600"/>
              </a:spcBef>
              <a:spcAft>
                <a:spcPts val="1000"/>
              </a:spcAft>
              <a:buFont typeface="Wingdings" panose="05000000000000000000" pitchFamily="2" charset="2"/>
              <a:buChar char="§"/>
            </a:pPr>
            <a:r>
              <a:rPr lang="en-US" sz="1500" dirty="0"/>
              <a:t>HEROES Act (Individual called upon for Active Duty or National Guard Duty) </a:t>
            </a:r>
            <a:r>
              <a:rPr lang="en-US" sz="1500" b="1" dirty="0"/>
              <a:t>or</a:t>
            </a:r>
            <a:endParaRPr lang="en-US" sz="1500" dirty="0"/>
          </a:p>
          <a:p>
            <a:pPr lvl="2">
              <a:spcBef>
                <a:spcPts val="600"/>
              </a:spcBef>
              <a:spcAft>
                <a:spcPts val="1000"/>
              </a:spcAft>
              <a:buFont typeface="Wingdings" panose="05000000000000000000" pitchFamily="2" charset="2"/>
              <a:buChar char="§"/>
            </a:pPr>
            <a:r>
              <a:rPr lang="en-US" sz="1500" dirty="0"/>
              <a:t>IRS Letter of Approval for extension beyond 6-months</a:t>
            </a:r>
          </a:p>
          <a:p>
            <a:pPr>
              <a:spcAft>
                <a:spcPts val="1000"/>
              </a:spcAft>
            </a:pPr>
            <a:r>
              <a:rPr lang="en-US" sz="1800" dirty="0"/>
              <a:t>If a student is not selected by the federal processor, a school may choose to </a:t>
            </a:r>
            <a:r>
              <a:rPr lang="en-US" sz="1800" b="1" dirty="0"/>
              <a:t>institutionally select </a:t>
            </a:r>
            <a:r>
              <a:rPr lang="en-US" sz="1800" dirty="0"/>
              <a:t>the FAFSA for verification if they have reason to question something.</a:t>
            </a:r>
            <a:endParaRPr lang="en-US" sz="1400" i="1" dirty="0"/>
          </a:p>
        </p:txBody>
      </p:sp>
    </p:spTree>
    <p:extLst>
      <p:ext uri="{BB962C8B-B14F-4D97-AF65-F5344CB8AC3E}">
        <p14:creationId xmlns:p14="http://schemas.microsoft.com/office/powerpoint/2010/main" val="3398473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8" name="Google Shape;571;p37">
            <a:extLst>
              <a:ext uri="{FF2B5EF4-FFF2-40B4-BE49-F238E27FC236}">
                <a16:creationId xmlns:a16="http://schemas.microsoft.com/office/drawing/2014/main" id="{6FCB7B81-192E-4C8F-BD75-714910F688A7}"/>
              </a:ext>
            </a:extLst>
          </p:cNvPr>
          <p:cNvGrpSpPr/>
          <p:nvPr/>
        </p:nvGrpSpPr>
        <p:grpSpPr>
          <a:xfrm>
            <a:off x="346619" y="579642"/>
            <a:ext cx="309022" cy="376837"/>
            <a:chOff x="596350" y="929175"/>
            <a:chExt cx="407950" cy="497475"/>
          </a:xfrm>
        </p:grpSpPr>
        <p:sp>
          <p:nvSpPr>
            <p:cNvPr id="9" name="Google Shape;572;p37">
              <a:extLst>
                <a:ext uri="{FF2B5EF4-FFF2-40B4-BE49-F238E27FC236}">
                  <a16:creationId xmlns:a16="http://schemas.microsoft.com/office/drawing/2014/main" id="{B29ABAD8-5150-42D7-9F0C-38619EE2CCE4}"/>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573;p37">
              <a:extLst>
                <a:ext uri="{FF2B5EF4-FFF2-40B4-BE49-F238E27FC236}">
                  <a16:creationId xmlns:a16="http://schemas.microsoft.com/office/drawing/2014/main" id="{1B911EA9-B030-4150-949E-CC14CE5DD3D2}"/>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574;p37">
              <a:extLst>
                <a:ext uri="{FF2B5EF4-FFF2-40B4-BE49-F238E27FC236}">
                  <a16:creationId xmlns:a16="http://schemas.microsoft.com/office/drawing/2014/main" id="{FFE70859-89F0-4554-8012-E3CB047AA047}"/>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75;p37">
              <a:extLst>
                <a:ext uri="{FF2B5EF4-FFF2-40B4-BE49-F238E27FC236}">
                  <a16:creationId xmlns:a16="http://schemas.microsoft.com/office/drawing/2014/main" id="{A315CE9A-0D41-4C53-8F57-36EB3036D6DD}"/>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76;p37">
              <a:extLst>
                <a:ext uri="{FF2B5EF4-FFF2-40B4-BE49-F238E27FC236}">
                  <a16:creationId xmlns:a16="http://schemas.microsoft.com/office/drawing/2014/main" id="{D173734B-B014-45DC-965D-59AC759D4032}"/>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577;p37">
              <a:extLst>
                <a:ext uri="{FF2B5EF4-FFF2-40B4-BE49-F238E27FC236}">
                  <a16:creationId xmlns:a16="http://schemas.microsoft.com/office/drawing/2014/main" id="{91485CF0-3387-4541-81D1-DDAE6C3CACDF}"/>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578;p37">
              <a:extLst>
                <a:ext uri="{FF2B5EF4-FFF2-40B4-BE49-F238E27FC236}">
                  <a16:creationId xmlns:a16="http://schemas.microsoft.com/office/drawing/2014/main" id="{7EB020E5-BE90-4B00-A136-1995375B4AE6}"/>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9" name="Google Shape;189;p12"/>
          <p:cNvSpPr txBox="1">
            <a:spLocks noGrp="1"/>
          </p:cNvSpPr>
          <p:nvPr>
            <p:ph type="title"/>
          </p:nvPr>
        </p:nvSpPr>
        <p:spPr>
          <a:xfrm>
            <a:off x="814275" y="392575"/>
            <a:ext cx="563077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VERIFICATION</a:t>
            </a:r>
            <a:endParaRPr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4020" y="1353895"/>
            <a:ext cx="8944036" cy="3638887"/>
          </a:xfrm>
        </p:spPr>
        <p:txBody>
          <a:bodyPr/>
          <a:lstStyle/>
          <a:p>
            <a:pPr marL="101600" indent="0">
              <a:spcAft>
                <a:spcPts val="1600"/>
              </a:spcAft>
              <a:buNone/>
            </a:pPr>
            <a:r>
              <a:rPr lang="en-US" dirty="0"/>
              <a:t>Important to Note about Verification: </a:t>
            </a:r>
            <a:br>
              <a:rPr lang="en-US" sz="1800" b="1" dirty="0">
                <a:highlight>
                  <a:srgbClr val="FFFF00"/>
                </a:highlight>
              </a:rPr>
            </a:br>
            <a:endParaRPr lang="en-US" sz="1800" b="1" dirty="0">
              <a:highlight>
                <a:srgbClr val="FFFF00"/>
              </a:highlight>
            </a:endParaRPr>
          </a:p>
          <a:p>
            <a:pPr>
              <a:spcAft>
                <a:spcPts val="1600"/>
              </a:spcAft>
            </a:pPr>
            <a:r>
              <a:rPr lang="en-US" sz="1800" dirty="0"/>
              <a:t>Financial Aid Administrators (FAAs) are not required to be tax experts; however, Federal Student Aid does require FAAs to know when a student or parent is required to file taxes and to verify that they filed their tax return properly. </a:t>
            </a:r>
          </a:p>
          <a:p>
            <a:pPr>
              <a:spcAft>
                <a:spcPts val="1600"/>
              </a:spcAft>
            </a:pPr>
            <a:r>
              <a:rPr lang="en-US" sz="1800" dirty="0"/>
              <a:t>FAAs have the authority to request that a student/parent file a tax return or amend their tax return if they determine they should have filed or filed incorrectly.  Until the college receives the requested information, financial aid eligibility will not be determined. </a:t>
            </a:r>
          </a:p>
          <a:p>
            <a:pPr>
              <a:spcAft>
                <a:spcPts val="1600"/>
              </a:spcAft>
            </a:pPr>
            <a:endParaRPr lang="en-US" sz="1800" dirty="0"/>
          </a:p>
          <a:p>
            <a:pPr marL="101600" indent="0">
              <a:spcAft>
                <a:spcPts val="1600"/>
              </a:spcAft>
              <a:buNone/>
            </a:pPr>
            <a:endParaRPr lang="en-US" sz="1800" dirty="0"/>
          </a:p>
        </p:txBody>
      </p:sp>
    </p:spTree>
    <p:extLst>
      <p:ext uri="{BB962C8B-B14F-4D97-AF65-F5344CB8AC3E}">
        <p14:creationId xmlns:p14="http://schemas.microsoft.com/office/powerpoint/2010/main" val="2560650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175932" y="3136200"/>
            <a:ext cx="5354714"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FAFSA PROCESSING NUMBERS</a:t>
            </a:r>
          </a:p>
        </p:txBody>
      </p:sp>
    </p:spTree>
    <p:extLst>
      <p:ext uri="{BB962C8B-B14F-4D97-AF65-F5344CB8AC3E}">
        <p14:creationId xmlns:p14="http://schemas.microsoft.com/office/powerpoint/2010/main" val="75666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175932" y="3136200"/>
            <a:ext cx="5354714"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SPECIAL CIRCUMSTANCES</a:t>
            </a:r>
          </a:p>
        </p:txBody>
      </p:sp>
    </p:spTree>
    <p:extLst>
      <p:ext uri="{BB962C8B-B14F-4D97-AF65-F5344CB8AC3E}">
        <p14:creationId xmlns:p14="http://schemas.microsoft.com/office/powerpoint/2010/main" val="11755656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OTHER SPECIAL CIRCUMSTANCES</a:t>
            </a:r>
            <a:endParaRPr dirty="0"/>
          </a:p>
        </p:txBody>
      </p:sp>
      <p:sp>
        <p:nvSpPr>
          <p:cNvPr id="6" name="Text Placeholder 4">
            <a:extLst>
              <a:ext uri="{FF2B5EF4-FFF2-40B4-BE49-F238E27FC236}">
                <a16:creationId xmlns:a16="http://schemas.microsoft.com/office/drawing/2014/main" id="{73105560-880F-4FD4-A2D5-E3AA769298DD}"/>
              </a:ext>
            </a:extLst>
          </p:cNvPr>
          <p:cNvSpPr txBox="1">
            <a:spLocks/>
          </p:cNvSpPr>
          <p:nvPr/>
        </p:nvSpPr>
        <p:spPr>
          <a:xfrm>
            <a:off x="0" y="1266392"/>
            <a:ext cx="8778240" cy="39248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r>
              <a:rPr lang="en-US" sz="1800" dirty="0">
                <a:latin typeface="Roboto Condensed Light" panose="02000000000000000000" pitchFamily="2" charset="0"/>
                <a:ea typeface="Roboto Condensed Light" panose="02000000000000000000" pitchFamily="2" charset="0"/>
              </a:rPr>
              <a:t>Conditions </a:t>
            </a:r>
            <a:r>
              <a:rPr lang="en-US" sz="1800" dirty="0">
                <a:latin typeface="Roboto Condensed Light" panose="02000000000000000000" pitchFamily="2" charset="0"/>
                <a:ea typeface="Roboto Condensed Light" panose="02000000000000000000" pitchFamily="2" charset="0"/>
                <a:cs typeface="Arial" panose="020B0604020202020204" pitchFamily="34" charset="0"/>
              </a:rPr>
              <a:t>exist that cannot be documented with the FAFSA.</a:t>
            </a:r>
          </a:p>
          <a:p>
            <a:r>
              <a:rPr lang="en-US" sz="1800" dirty="0">
                <a:latin typeface="Roboto Condensed Light" panose="02000000000000000000" pitchFamily="2" charset="0"/>
                <a:ea typeface="Roboto Condensed Light" panose="02000000000000000000" pitchFamily="2" charset="0"/>
                <a:cs typeface="Arial" panose="020B0604020202020204" pitchFamily="34" charset="0"/>
              </a:rPr>
              <a:t>Student should file the FAFSA as directed and send written explanation and documentation to the college’s financial aid office explaining their special circumstance.</a:t>
            </a:r>
          </a:p>
          <a:p>
            <a:r>
              <a:rPr lang="en-US" sz="1800" dirty="0">
                <a:latin typeface="Roboto Condensed Light" panose="02000000000000000000" pitchFamily="2" charset="0"/>
                <a:ea typeface="Roboto Condensed Light" panose="02000000000000000000" pitchFamily="2" charset="0"/>
                <a:cs typeface="Arial" panose="020B0604020202020204" pitchFamily="34" charset="0"/>
              </a:rPr>
              <a:t>Most colleges have an appeal process to address special circumstances. The college will review and request additional information if necessary.</a:t>
            </a:r>
          </a:p>
          <a:p>
            <a:r>
              <a:rPr lang="en-US" sz="1800" dirty="0">
                <a:latin typeface="Roboto Condensed Light" panose="02000000000000000000" pitchFamily="2" charset="0"/>
                <a:ea typeface="Roboto Condensed Light" panose="02000000000000000000" pitchFamily="2" charset="0"/>
                <a:cs typeface="Arial" panose="020B0604020202020204" pitchFamily="34" charset="0"/>
              </a:rPr>
              <a:t>If the student's circumstances are warranted, the FAA will submit corrections to the FAFSA to reflect the changes. </a:t>
            </a:r>
          </a:p>
          <a:p>
            <a:r>
              <a:rPr lang="en-US" sz="1800" dirty="0">
                <a:latin typeface="Roboto Condensed Light" panose="02000000000000000000" pitchFamily="2" charset="0"/>
                <a:ea typeface="Roboto Condensed Light" panose="02000000000000000000" pitchFamily="2" charset="0"/>
                <a:cs typeface="Arial" panose="020B0604020202020204" pitchFamily="34" charset="0"/>
              </a:rPr>
              <a:t>Each college may have a different way of reviewing special circumstances. Students should be prepared to appeal at all schools they are considering and could receive different responses per college.</a:t>
            </a:r>
          </a:p>
          <a:p>
            <a:r>
              <a:rPr lang="en-US" sz="1800" dirty="0">
                <a:latin typeface="Roboto Condensed Light" panose="02000000000000000000" pitchFamily="2" charset="0"/>
                <a:ea typeface="Roboto Condensed Light" panose="02000000000000000000" pitchFamily="2" charset="0"/>
                <a:cs typeface="Arial" panose="020B0604020202020204" pitchFamily="34" charset="0"/>
              </a:rPr>
              <a:t>Decisions are final and cannot be appealed to the U.S. Department </a:t>
            </a:r>
            <a:br>
              <a:rPr lang="en-US" sz="1800" dirty="0">
                <a:latin typeface="Roboto Condensed Light" panose="02000000000000000000" pitchFamily="2" charset="0"/>
                <a:ea typeface="Roboto Condensed Light" panose="02000000000000000000" pitchFamily="2" charset="0"/>
                <a:cs typeface="Arial" panose="020B0604020202020204" pitchFamily="34" charset="0"/>
              </a:rPr>
            </a:br>
            <a:r>
              <a:rPr lang="en-US" sz="1800" dirty="0">
                <a:latin typeface="Roboto Condensed Light" panose="02000000000000000000" pitchFamily="2" charset="0"/>
                <a:ea typeface="Roboto Condensed Light" panose="02000000000000000000" pitchFamily="2" charset="0"/>
                <a:cs typeface="Arial" panose="020B0604020202020204" pitchFamily="34" charset="0"/>
              </a:rPr>
              <a:t>of Education.</a:t>
            </a:r>
            <a:endParaRPr lang="en-US" sz="1800" dirty="0">
              <a:latin typeface="Roboto Condensed Light" panose="02000000000000000000" pitchFamily="2" charset="0"/>
              <a:ea typeface="Roboto Condensed Light" panose="02000000000000000000" pitchFamily="2" charset="0"/>
            </a:endParaRPr>
          </a:p>
        </p:txBody>
      </p:sp>
      <p:grpSp>
        <p:nvGrpSpPr>
          <p:cNvPr id="15" name="Google Shape;697;p37">
            <a:extLst>
              <a:ext uri="{FF2B5EF4-FFF2-40B4-BE49-F238E27FC236}">
                <a16:creationId xmlns:a16="http://schemas.microsoft.com/office/drawing/2014/main" id="{F8E146F7-7FAD-4743-840E-CFD249CE3D8E}"/>
              </a:ext>
            </a:extLst>
          </p:cNvPr>
          <p:cNvGrpSpPr/>
          <p:nvPr/>
        </p:nvGrpSpPr>
        <p:grpSpPr>
          <a:xfrm>
            <a:off x="290926" y="619090"/>
            <a:ext cx="392063" cy="291505"/>
            <a:chOff x="5247525" y="3007275"/>
            <a:chExt cx="517575" cy="384825"/>
          </a:xfrm>
        </p:grpSpPr>
        <p:sp>
          <p:nvSpPr>
            <p:cNvPr id="16" name="Google Shape;698;p37">
              <a:extLst>
                <a:ext uri="{FF2B5EF4-FFF2-40B4-BE49-F238E27FC236}">
                  <a16:creationId xmlns:a16="http://schemas.microsoft.com/office/drawing/2014/main" id="{F17DEF83-5B15-438A-8F9B-9B8730987816}"/>
                </a:ext>
              </a:extLst>
            </p:cNvPr>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9;p37">
              <a:extLst>
                <a:ext uri="{FF2B5EF4-FFF2-40B4-BE49-F238E27FC236}">
                  <a16:creationId xmlns:a16="http://schemas.microsoft.com/office/drawing/2014/main" id="{06852160-A46C-4536-BF1F-AEFC99CA80B0}"/>
                </a:ext>
              </a:extLst>
            </p:cNvPr>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55068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EXAMPLES OF OTHER SPECIAL CIRCUMSTANCES</a:t>
            </a:r>
          </a:p>
        </p:txBody>
      </p:sp>
      <p:grpSp>
        <p:nvGrpSpPr>
          <p:cNvPr id="15" name="Google Shape;697;p37">
            <a:extLst>
              <a:ext uri="{FF2B5EF4-FFF2-40B4-BE49-F238E27FC236}">
                <a16:creationId xmlns:a16="http://schemas.microsoft.com/office/drawing/2014/main" id="{F8E146F7-7FAD-4743-840E-CFD249CE3D8E}"/>
              </a:ext>
            </a:extLst>
          </p:cNvPr>
          <p:cNvGrpSpPr/>
          <p:nvPr/>
        </p:nvGrpSpPr>
        <p:grpSpPr>
          <a:xfrm>
            <a:off x="290926" y="619090"/>
            <a:ext cx="392063" cy="291505"/>
            <a:chOff x="5247525" y="3007275"/>
            <a:chExt cx="517575" cy="384825"/>
          </a:xfrm>
        </p:grpSpPr>
        <p:sp>
          <p:nvSpPr>
            <p:cNvPr id="16" name="Google Shape;698;p37">
              <a:extLst>
                <a:ext uri="{FF2B5EF4-FFF2-40B4-BE49-F238E27FC236}">
                  <a16:creationId xmlns:a16="http://schemas.microsoft.com/office/drawing/2014/main" id="{F17DEF83-5B15-438A-8F9B-9B8730987816}"/>
                </a:ext>
              </a:extLst>
            </p:cNvPr>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9;p37">
              <a:extLst>
                <a:ext uri="{FF2B5EF4-FFF2-40B4-BE49-F238E27FC236}">
                  <a16:creationId xmlns:a16="http://schemas.microsoft.com/office/drawing/2014/main" id="{06852160-A46C-4536-BF1F-AEFC99CA80B0}"/>
                </a:ext>
              </a:extLst>
            </p:cNvPr>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roup 6">
            <a:extLst>
              <a:ext uri="{FF2B5EF4-FFF2-40B4-BE49-F238E27FC236}">
                <a16:creationId xmlns:a16="http://schemas.microsoft.com/office/drawing/2014/main" id="{3AAD7CBB-35B1-458F-B760-8EB01F4D930C}"/>
              </a:ext>
            </a:extLst>
          </p:cNvPr>
          <p:cNvGrpSpPr/>
          <p:nvPr/>
        </p:nvGrpSpPr>
        <p:grpSpPr>
          <a:xfrm>
            <a:off x="793948" y="1158775"/>
            <a:ext cx="6310115" cy="3966685"/>
            <a:chOff x="-94226" y="5357"/>
            <a:chExt cx="8885767" cy="5672225"/>
          </a:xfrm>
        </p:grpSpPr>
        <p:sp>
          <p:nvSpPr>
            <p:cNvPr id="8" name="Cloud Callout 9">
              <a:extLst>
                <a:ext uri="{FF2B5EF4-FFF2-40B4-BE49-F238E27FC236}">
                  <a16:creationId xmlns:a16="http://schemas.microsoft.com/office/drawing/2014/main" id="{40F6846C-EA35-4F12-B8F2-7975E5815EEB}"/>
                </a:ext>
              </a:extLst>
            </p:cNvPr>
            <p:cNvSpPr/>
            <p:nvPr/>
          </p:nvSpPr>
          <p:spPr>
            <a:xfrm>
              <a:off x="6038270" y="5357"/>
              <a:ext cx="2753271" cy="2057400"/>
            </a:xfrm>
            <a:prstGeom prst="cloudCallout">
              <a:avLst>
                <a:gd name="adj1" fmla="val -23547"/>
                <a:gd name="adj2" fmla="val 148133"/>
              </a:avLst>
            </a:prstGeom>
            <a:solidFill>
              <a:schemeClr val="tx2">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Arial" panose="020B0604020202020204" pitchFamily="34" charset="0"/>
                  <a:cs typeface="Arial" panose="020B0604020202020204" pitchFamily="34" charset="0"/>
                </a:rPr>
                <a:t>Loss of Child Support</a:t>
              </a:r>
            </a:p>
          </p:txBody>
        </p:sp>
        <p:pic>
          <p:nvPicPr>
            <p:cNvPr id="9" name="Picture 2" descr="T:\NASFAA U\Video Design and Tools\Common Craft Cut-Outs\Pack_Scene_2_PNG_0\village_landscape.png">
              <a:extLst>
                <a:ext uri="{FF2B5EF4-FFF2-40B4-BE49-F238E27FC236}">
                  <a16:creationId xmlns:a16="http://schemas.microsoft.com/office/drawing/2014/main" id="{0EAFFFC2-63C0-4411-A618-41E9F7BC2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20182"/>
              <a:ext cx="8400488" cy="2057400"/>
            </a:xfrm>
            <a:prstGeom prst="rect">
              <a:avLst/>
            </a:prstGeom>
            <a:noFill/>
            <a:extLst>
              <a:ext uri="{909E8E84-426E-40DD-AFC4-6F175D3DCCD1}">
                <a14:hiddenFill xmlns:a14="http://schemas.microsoft.com/office/drawing/2010/main">
                  <a:solidFill>
                    <a:srgbClr val="FFFFFF"/>
                  </a:solidFill>
                </a14:hiddenFill>
              </a:ext>
            </a:extLst>
          </p:spPr>
        </p:pic>
        <p:sp>
          <p:nvSpPr>
            <p:cNvPr id="10" name="Cloud Callout 2">
              <a:extLst>
                <a:ext uri="{FF2B5EF4-FFF2-40B4-BE49-F238E27FC236}">
                  <a16:creationId xmlns:a16="http://schemas.microsoft.com/office/drawing/2014/main" id="{5B4E7C44-8A2B-4624-8371-C4051340DE4A}"/>
                </a:ext>
              </a:extLst>
            </p:cNvPr>
            <p:cNvSpPr/>
            <p:nvPr/>
          </p:nvSpPr>
          <p:spPr>
            <a:xfrm>
              <a:off x="257694" y="412880"/>
              <a:ext cx="4170776" cy="1939819"/>
            </a:xfrm>
            <a:prstGeom prst="cloudCallout">
              <a:avLst>
                <a:gd name="adj1" fmla="val 11247"/>
                <a:gd name="adj2" fmla="val 201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Unusual uncovered medical/dental expenses</a:t>
              </a:r>
            </a:p>
          </p:txBody>
        </p:sp>
        <p:sp>
          <p:nvSpPr>
            <p:cNvPr id="11" name="Cloud Callout 5">
              <a:extLst>
                <a:ext uri="{FF2B5EF4-FFF2-40B4-BE49-F238E27FC236}">
                  <a16:creationId xmlns:a16="http://schemas.microsoft.com/office/drawing/2014/main" id="{313AD696-F619-4A9D-859E-FEA3FCDD5A50}"/>
                </a:ext>
              </a:extLst>
            </p:cNvPr>
            <p:cNvSpPr/>
            <p:nvPr/>
          </p:nvSpPr>
          <p:spPr>
            <a:xfrm>
              <a:off x="-94226" y="2129018"/>
              <a:ext cx="2352153" cy="1527761"/>
            </a:xfrm>
            <a:prstGeom prst="cloudCallout">
              <a:avLst>
                <a:gd name="adj1" fmla="val -4410"/>
                <a:gd name="adj2" fmla="val 86662"/>
              </a:avLst>
            </a:prstGeom>
            <a:solidFill>
              <a:srgbClr val="1D405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Parent or spouse death</a:t>
              </a:r>
            </a:p>
          </p:txBody>
        </p:sp>
        <p:sp>
          <p:nvSpPr>
            <p:cNvPr id="12" name="Cloud Callout 4">
              <a:extLst>
                <a:ext uri="{FF2B5EF4-FFF2-40B4-BE49-F238E27FC236}">
                  <a16:creationId xmlns:a16="http://schemas.microsoft.com/office/drawing/2014/main" id="{079FB159-25ED-4B48-AC46-FA2E6DEB16AB}"/>
                </a:ext>
              </a:extLst>
            </p:cNvPr>
            <p:cNvSpPr/>
            <p:nvPr/>
          </p:nvSpPr>
          <p:spPr>
            <a:xfrm>
              <a:off x="3211267" y="1071704"/>
              <a:ext cx="3643494" cy="1538473"/>
            </a:xfrm>
            <a:prstGeom prst="cloudCallout">
              <a:avLst>
                <a:gd name="adj1" fmla="val 26825"/>
                <a:gd name="adj2" fmla="val 120209"/>
              </a:avLst>
            </a:prstGeom>
            <a:solidFill>
              <a:schemeClr val="accent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Extraordinary dependent care </a:t>
              </a:r>
            </a:p>
          </p:txBody>
        </p:sp>
        <p:sp>
          <p:nvSpPr>
            <p:cNvPr id="13" name="Cloud Callout 1">
              <a:extLst>
                <a:ext uri="{FF2B5EF4-FFF2-40B4-BE49-F238E27FC236}">
                  <a16:creationId xmlns:a16="http://schemas.microsoft.com/office/drawing/2014/main" id="{AA5146C7-E88F-4DBB-936A-25D1A4AA2CAA}"/>
                </a:ext>
              </a:extLst>
            </p:cNvPr>
            <p:cNvSpPr/>
            <p:nvPr/>
          </p:nvSpPr>
          <p:spPr>
            <a:xfrm>
              <a:off x="1748444" y="2345860"/>
              <a:ext cx="2570647" cy="1186398"/>
            </a:xfrm>
            <a:prstGeom prst="cloudCallout">
              <a:avLst>
                <a:gd name="adj1" fmla="val 22900"/>
                <a:gd name="adj2" fmla="val 156468"/>
              </a:avLst>
            </a:prstGeom>
            <a:solidFill>
              <a:srgbClr val="7FA3C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Loss of employment</a:t>
              </a:r>
            </a:p>
          </p:txBody>
        </p:sp>
        <p:sp>
          <p:nvSpPr>
            <p:cNvPr id="14" name="Cloud Callout 3">
              <a:extLst>
                <a:ext uri="{FF2B5EF4-FFF2-40B4-BE49-F238E27FC236}">
                  <a16:creationId xmlns:a16="http://schemas.microsoft.com/office/drawing/2014/main" id="{F91DD32C-CE68-4E91-A19C-4C4C0D6B34A4}"/>
                </a:ext>
              </a:extLst>
            </p:cNvPr>
            <p:cNvSpPr/>
            <p:nvPr/>
          </p:nvSpPr>
          <p:spPr>
            <a:xfrm>
              <a:off x="4051522" y="2352698"/>
              <a:ext cx="2638316" cy="955411"/>
            </a:xfrm>
            <a:prstGeom prst="cloudCallout">
              <a:avLst>
                <a:gd name="adj1" fmla="val -35368"/>
                <a:gd name="adj2" fmla="val 1799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Divorce</a:t>
              </a:r>
            </a:p>
          </p:txBody>
        </p:sp>
      </p:grpSp>
    </p:spTree>
    <p:extLst>
      <p:ext uri="{BB962C8B-B14F-4D97-AF65-F5344CB8AC3E}">
        <p14:creationId xmlns:p14="http://schemas.microsoft.com/office/powerpoint/2010/main" val="1146512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175932" y="3136200"/>
            <a:ext cx="5354714"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Important Items to Mention</a:t>
            </a:r>
            <a:endParaRPr u="sng" dirty="0"/>
          </a:p>
        </p:txBody>
      </p:sp>
    </p:spTree>
    <p:extLst>
      <p:ext uri="{BB962C8B-B14F-4D97-AF65-F5344CB8AC3E}">
        <p14:creationId xmlns:p14="http://schemas.microsoft.com/office/powerpoint/2010/main" val="21037433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PII – PERSONALLY IDENTIFIABLE INFORMATION</a:t>
            </a:r>
            <a:endParaRPr dirty="0"/>
          </a:p>
        </p:txBody>
      </p:sp>
      <p:grpSp>
        <p:nvGrpSpPr>
          <p:cNvPr id="12" name="Google Shape;910;p37">
            <a:extLst>
              <a:ext uri="{FF2B5EF4-FFF2-40B4-BE49-F238E27FC236}">
                <a16:creationId xmlns:a16="http://schemas.microsoft.com/office/drawing/2014/main" id="{C302E02C-C985-423D-A6DC-3AEBEA1C9E55}"/>
              </a:ext>
            </a:extLst>
          </p:cNvPr>
          <p:cNvGrpSpPr/>
          <p:nvPr/>
        </p:nvGrpSpPr>
        <p:grpSpPr>
          <a:xfrm>
            <a:off x="277525" y="676035"/>
            <a:ext cx="327486" cy="199279"/>
            <a:chOff x="3269900" y="3064500"/>
            <a:chExt cx="432325" cy="263075"/>
          </a:xfrm>
        </p:grpSpPr>
        <p:sp>
          <p:nvSpPr>
            <p:cNvPr id="13" name="Google Shape;911;p37">
              <a:extLst>
                <a:ext uri="{FF2B5EF4-FFF2-40B4-BE49-F238E27FC236}">
                  <a16:creationId xmlns:a16="http://schemas.microsoft.com/office/drawing/2014/main" id="{D6465CE8-F63B-4F39-850D-08F18AB251D9}"/>
                </a:ext>
              </a:extLst>
            </p:cNvPr>
            <p:cNvSpPr/>
            <p:nvPr/>
          </p:nvSpPr>
          <p:spPr>
            <a:xfrm>
              <a:off x="3269900" y="3064500"/>
              <a:ext cx="432325" cy="263075"/>
            </a:xfrm>
            <a:custGeom>
              <a:avLst/>
              <a:gdLst/>
              <a:ahLst/>
              <a:cxnLst/>
              <a:rect l="l" t="t" r="r" b="b"/>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2;p37">
              <a:extLst>
                <a:ext uri="{FF2B5EF4-FFF2-40B4-BE49-F238E27FC236}">
                  <a16:creationId xmlns:a16="http://schemas.microsoft.com/office/drawing/2014/main" id="{9D8C3F73-C694-4E26-9FB8-CEE43F46A257}"/>
                </a:ext>
              </a:extLst>
            </p:cNvPr>
            <p:cNvSpPr/>
            <p:nvPr/>
          </p:nvSpPr>
          <p:spPr>
            <a:xfrm>
              <a:off x="3445875" y="3155825"/>
              <a:ext cx="80400" cy="80400"/>
            </a:xfrm>
            <a:custGeom>
              <a:avLst/>
              <a:gdLst/>
              <a:ahLst/>
              <a:cxnLst/>
              <a:rect l="l" t="t" r="r" b="b"/>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13;p37">
              <a:extLst>
                <a:ext uri="{FF2B5EF4-FFF2-40B4-BE49-F238E27FC236}">
                  <a16:creationId xmlns:a16="http://schemas.microsoft.com/office/drawing/2014/main" id="{7344AD34-9209-48E9-8669-107EC60092F6}"/>
                </a:ext>
              </a:extLst>
            </p:cNvPr>
            <p:cNvSpPr/>
            <p:nvPr/>
          </p:nvSpPr>
          <p:spPr>
            <a:xfrm>
              <a:off x="3381925" y="3091900"/>
              <a:ext cx="208275" cy="208275"/>
            </a:xfrm>
            <a:custGeom>
              <a:avLst/>
              <a:gdLst/>
              <a:ahLst/>
              <a:cxnLst/>
              <a:rect l="l" t="t" r="r" b="b"/>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Text Placeholder 4">
            <a:extLst>
              <a:ext uri="{FF2B5EF4-FFF2-40B4-BE49-F238E27FC236}">
                <a16:creationId xmlns:a16="http://schemas.microsoft.com/office/drawing/2014/main" id="{B24AD418-78C8-4FEC-B98C-CC77A633F755}"/>
              </a:ext>
            </a:extLst>
          </p:cNvPr>
          <p:cNvSpPr txBox="1">
            <a:spLocks/>
          </p:cNvSpPr>
          <p:nvPr/>
        </p:nvSpPr>
        <p:spPr>
          <a:xfrm>
            <a:off x="315820" y="1482213"/>
            <a:ext cx="8267741" cy="35322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r>
              <a:rPr lang="en-US" dirty="0"/>
              <a:t>Because email is not secure, students </a:t>
            </a:r>
            <a:r>
              <a:rPr lang="en-US" b="1" dirty="0"/>
              <a:t>should not </a:t>
            </a:r>
            <a:r>
              <a:rPr lang="en-US" dirty="0"/>
              <a:t>send</a:t>
            </a:r>
            <a:r>
              <a:rPr lang="en-US" b="1" dirty="0"/>
              <a:t> </a:t>
            </a:r>
            <a:r>
              <a:rPr lang="en-US" dirty="0"/>
              <a:t>SSN’s and other personally identifiable information </a:t>
            </a:r>
            <a:r>
              <a:rPr lang="en-US" b="1" dirty="0"/>
              <a:t>via email</a:t>
            </a:r>
            <a:r>
              <a:rPr lang="en-US" dirty="0"/>
              <a:t>.  Faxing or regular mail is often ‘safer’ than using email. </a:t>
            </a:r>
          </a:p>
          <a:p>
            <a:r>
              <a:rPr lang="en-US" dirty="0">
                <a:latin typeface="Roboto Condensed Light" panose="02000000000000000000" pitchFamily="2" charset="0"/>
                <a:ea typeface="Roboto Condensed Light" panose="02000000000000000000" pitchFamily="2" charset="0"/>
              </a:rPr>
              <a:t>Many schools </a:t>
            </a:r>
            <a:r>
              <a:rPr lang="en-US" dirty="0"/>
              <a:t>have preferred ways to receive sensitive/personal information often through a secured document upload process on their web sites or portals. </a:t>
            </a:r>
          </a:p>
          <a:p>
            <a:r>
              <a:rPr lang="en-US" dirty="0"/>
              <a:t>As a result of the pandemic, sending documents have presented a challenge for many. Encourage students to c</a:t>
            </a:r>
            <a:r>
              <a:rPr lang="en-US" dirty="0">
                <a:latin typeface="Roboto Condensed Light" panose="02000000000000000000" pitchFamily="2" charset="0"/>
                <a:ea typeface="Roboto Condensed Light" panose="02000000000000000000" pitchFamily="2" charset="0"/>
              </a:rPr>
              <a:t>heck </a:t>
            </a:r>
            <a:r>
              <a:rPr lang="en-US" dirty="0"/>
              <a:t>with their college on the best way to submit verification documents before sending/providing the information. </a:t>
            </a:r>
            <a:endParaRPr lang="en-US" dirty="0">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8566086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COLLEGE COMMUNICATIONS</a:t>
            </a:r>
            <a:endParaRPr dirty="0"/>
          </a:p>
        </p:txBody>
      </p:sp>
      <p:grpSp>
        <p:nvGrpSpPr>
          <p:cNvPr id="8" name="Google Shape;639;p37">
            <a:extLst>
              <a:ext uri="{FF2B5EF4-FFF2-40B4-BE49-F238E27FC236}">
                <a16:creationId xmlns:a16="http://schemas.microsoft.com/office/drawing/2014/main" id="{4F49CEDC-937E-450C-A0AF-6E7CA8CED268}"/>
              </a:ext>
            </a:extLst>
          </p:cNvPr>
          <p:cNvGrpSpPr/>
          <p:nvPr/>
        </p:nvGrpSpPr>
        <p:grpSpPr>
          <a:xfrm>
            <a:off x="298763" y="611922"/>
            <a:ext cx="345931" cy="327486"/>
            <a:chOff x="6618700" y="1635475"/>
            <a:chExt cx="456675" cy="432325"/>
          </a:xfrm>
        </p:grpSpPr>
        <p:sp>
          <p:nvSpPr>
            <p:cNvPr id="9" name="Google Shape;640;p37">
              <a:extLst>
                <a:ext uri="{FF2B5EF4-FFF2-40B4-BE49-F238E27FC236}">
                  <a16:creationId xmlns:a16="http://schemas.microsoft.com/office/drawing/2014/main" id="{83E8FD91-DEB9-45D2-B40B-B6B1C289BEAD}"/>
                </a:ext>
              </a:extLst>
            </p:cNvPr>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41;p37">
              <a:extLst>
                <a:ext uri="{FF2B5EF4-FFF2-40B4-BE49-F238E27FC236}">
                  <a16:creationId xmlns:a16="http://schemas.microsoft.com/office/drawing/2014/main" id="{3D5F01D9-C32B-4C62-B87E-23FF78C2E523}"/>
                </a:ext>
              </a:extLst>
            </p:cNvPr>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42;p37">
              <a:extLst>
                <a:ext uri="{FF2B5EF4-FFF2-40B4-BE49-F238E27FC236}">
                  <a16:creationId xmlns:a16="http://schemas.microsoft.com/office/drawing/2014/main" id="{923A416E-5AA6-4922-A797-215FE9065804}"/>
                </a:ext>
              </a:extLst>
            </p:cNvPr>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43;p37">
              <a:extLst>
                <a:ext uri="{FF2B5EF4-FFF2-40B4-BE49-F238E27FC236}">
                  <a16:creationId xmlns:a16="http://schemas.microsoft.com/office/drawing/2014/main" id="{A63E98BC-832C-412E-B46C-50A494AE8C7E}"/>
                </a:ext>
              </a:extLst>
            </p:cNvPr>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44;p37">
              <a:extLst>
                <a:ext uri="{FF2B5EF4-FFF2-40B4-BE49-F238E27FC236}">
                  <a16:creationId xmlns:a16="http://schemas.microsoft.com/office/drawing/2014/main" id="{45CC185A-D797-4E3F-9394-C7FE7C0A0472}"/>
                </a:ext>
              </a:extLst>
            </p:cNvPr>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Text Placeholder 4">
            <a:extLst>
              <a:ext uri="{FF2B5EF4-FFF2-40B4-BE49-F238E27FC236}">
                <a16:creationId xmlns:a16="http://schemas.microsoft.com/office/drawing/2014/main" id="{B24AD418-78C8-4FEC-B98C-CC77A633F755}"/>
              </a:ext>
            </a:extLst>
          </p:cNvPr>
          <p:cNvSpPr txBox="1">
            <a:spLocks/>
          </p:cNvSpPr>
          <p:nvPr/>
        </p:nvSpPr>
        <p:spPr>
          <a:xfrm>
            <a:off x="0" y="1343264"/>
            <a:ext cx="8267741" cy="35322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r>
              <a:rPr lang="en-US" sz="1800" dirty="0">
                <a:latin typeface="Roboto Condensed Light" panose="02000000000000000000" pitchFamily="2" charset="0"/>
                <a:ea typeface="Roboto Condensed Light" panose="02000000000000000000" pitchFamily="2" charset="0"/>
              </a:rPr>
              <a:t>Most </a:t>
            </a:r>
            <a:r>
              <a:rPr lang="en-US" sz="1800" dirty="0"/>
              <a:t>institutions use a secured portal; an online resource that students can access to register for classes, view financial aid and billing. </a:t>
            </a:r>
          </a:p>
          <a:p>
            <a:endParaRPr lang="en-US" sz="1800" dirty="0">
              <a:latin typeface="Roboto Condensed Light" panose="02000000000000000000" pitchFamily="2" charset="0"/>
              <a:ea typeface="Roboto Condensed Light" panose="02000000000000000000" pitchFamily="2" charset="0"/>
            </a:endParaRPr>
          </a:p>
          <a:p>
            <a:r>
              <a:rPr lang="en-US" sz="1800" dirty="0">
                <a:latin typeface="Roboto Condensed Light" panose="02000000000000000000" pitchFamily="2" charset="0"/>
                <a:ea typeface="Roboto Condensed Light" panose="02000000000000000000" pitchFamily="2" charset="0"/>
              </a:rPr>
              <a:t>Most </a:t>
            </a:r>
            <a:r>
              <a:rPr lang="en-US" sz="1800" dirty="0"/>
              <a:t>institutions use a school-issued email account that students are required to activate and check regularly. Schools will begin to communicate with the student primarily through this email account once they have been admitted.</a:t>
            </a:r>
          </a:p>
          <a:p>
            <a:endParaRPr lang="en-US" sz="1800" dirty="0">
              <a:latin typeface="Roboto Condensed Light" panose="02000000000000000000" pitchFamily="2" charset="0"/>
              <a:ea typeface="Roboto Condensed Light" panose="02000000000000000000" pitchFamily="2" charset="0"/>
            </a:endParaRPr>
          </a:p>
          <a:p>
            <a:r>
              <a:rPr lang="en-US" sz="1800" dirty="0"/>
              <a:t>Parents should be advised that once a student enrolls in college, their student record including grades and finances becomes protected under </a:t>
            </a:r>
            <a:r>
              <a:rPr lang="en-US" sz="1800" b="1" dirty="0"/>
              <a:t>FERPA</a:t>
            </a:r>
            <a:r>
              <a:rPr lang="en-US" sz="1800" dirty="0"/>
              <a:t> and students would need to give parent/guardian permission to access this information if they choose. </a:t>
            </a:r>
          </a:p>
          <a:p>
            <a:endParaRPr lang="en-US" sz="1800" dirty="0">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37536941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175932" y="3136200"/>
            <a:ext cx="5354714"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Ohio Financial Aid Programs</a:t>
            </a:r>
            <a:endParaRPr u="sng" dirty="0"/>
          </a:p>
        </p:txBody>
      </p:sp>
    </p:spTree>
    <p:extLst>
      <p:ext uri="{BB962C8B-B14F-4D97-AF65-F5344CB8AC3E}">
        <p14:creationId xmlns:p14="http://schemas.microsoft.com/office/powerpoint/2010/main" val="40797042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t>OHIO FINANCIAL AID PROGRAM UPDATES</a:t>
            </a:r>
            <a:endParaRPr lang="en-US" sz="1800" u="sng" dirty="0"/>
          </a:p>
        </p:txBody>
      </p:sp>
      <p:sp>
        <p:nvSpPr>
          <p:cNvPr id="5" name="Text Placeholder 4">
            <a:extLst>
              <a:ext uri="{FF2B5EF4-FFF2-40B4-BE49-F238E27FC236}">
                <a16:creationId xmlns:a16="http://schemas.microsoft.com/office/drawing/2014/main" id="{8D870029-F777-4181-8A01-1EA1E67C3A7E}"/>
              </a:ext>
            </a:extLst>
          </p:cNvPr>
          <p:cNvSpPr>
            <a:spLocks noGrp="1"/>
          </p:cNvSpPr>
          <p:nvPr>
            <p:ph type="body" idx="1"/>
          </p:nvPr>
        </p:nvSpPr>
        <p:spPr>
          <a:xfrm>
            <a:off x="0" y="1710670"/>
            <a:ext cx="6838122" cy="2724300"/>
          </a:xfrm>
        </p:spPr>
        <p:txBody>
          <a:bodyPr/>
          <a:lstStyle/>
          <a:p>
            <a:pPr marL="457200" marR="0" lvl="0" indent="-355600" algn="l" defTabSz="914400" rtl="0" eaLnBrk="1" fontAlgn="auto" latinLnBrk="0" hangingPunct="1">
              <a:lnSpc>
                <a:spcPct val="100000"/>
              </a:lnSpc>
              <a:spcBef>
                <a:spcPts val="600"/>
              </a:spcBef>
              <a:spcAft>
                <a:spcPts val="0"/>
              </a:spcAft>
              <a:buClr>
                <a:srgbClr val="C7D3E6"/>
              </a:buClr>
              <a:buSzPts val="2000"/>
              <a:buFont typeface="Roboto Condensed Light"/>
              <a:buChar char="▰"/>
              <a:tabLst/>
              <a:defRPr/>
            </a:pPr>
            <a:r>
              <a:rPr kumimoji="0" lang="en-US" sz="2800" b="1" i="0" u="none" strike="noStrike" kern="0" cap="none" spc="0" normalizeH="0" baseline="0" noProof="0" dirty="0">
                <a:ln>
                  <a:noFill/>
                </a:ln>
                <a:solidFill>
                  <a:srgbClr val="263248"/>
                </a:solidFill>
                <a:effectLst/>
                <a:uLnTx/>
                <a:uFillTx/>
                <a:latin typeface="Roboto Condensed Light" panose="02000000000000000000" pitchFamily="2" charset="0"/>
                <a:ea typeface="Roboto Condensed Light" panose="02000000000000000000" pitchFamily="2" charset="0"/>
                <a:sym typeface="Roboto Condensed Light"/>
              </a:rPr>
              <a:t>Ohio College Opportunity Grant (OCOG)</a:t>
            </a:r>
            <a:endParaRPr kumimoji="0" lang="en-US" sz="2800" b="0" i="0" u="none" strike="noStrike" kern="0" cap="none" spc="0" normalizeH="0" baseline="0" noProof="0" dirty="0">
              <a:ln>
                <a:noFill/>
              </a:ln>
              <a:solidFill>
                <a:srgbClr val="263248"/>
              </a:solidFill>
              <a:effectLst/>
              <a:uLnTx/>
              <a:uFillTx/>
              <a:latin typeface="Roboto Condensed Light" panose="02000000000000000000" pitchFamily="2" charset="0"/>
              <a:ea typeface="Roboto Condensed Light" panose="02000000000000000000" pitchFamily="2" charset="0"/>
              <a:sym typeface="Roboto Condensed Light"/>
            </a:endParaRPr>
          </a:p>
          <a:p>
            <a:pPr lvl="1"/>
            <a:r>
              <a:rPr lang="en-US" sz="2400" b="1" dirty="0">
                <a:latin typeface="Roboto Condensed Light" panose="02000000000000000000" pitchFamily="2" charset="0"/>
                <a:ea typeface="Roboto Condensed Light" panose="02000000000000000000" pitchFamily="2" charset="0"/>
              </a:rPr>
              <a:t>Public</a:t>
            </a:r>
            <a:r>
              <a:rPr lang="en-US" sz="2400" dirty="0">
                <a:latin typeface="Roboto Condensed Light" panose="02000000000000000000" pitchFamily="2" charset="0"/>
                <a:ea typeface="Roboto Condensed Light" panose="02000000000000000000" pitchFamily="2" charset="0"/>
              </a:rPr>
              <a:t>  = $2,000</a:t>
            </a:r>
          </a:p>
          <a:p>
            <a:pPr lvl="1"/>
            <a:r>
              <a:rPr lang="en-US" sz="2400" b="1" dirty="0">
                <a:latin typeface="Roboto Condensed Light" panose="02000000000000000000" pitchFamily="2" charset="0"/>
                <a:ea typeface="Roboto Condensed Light" panose="02000000000000000000" pitchFamily="2" charset="0"/>
              </a:rPr>
              <a:t>Private</a:t>
            </a:r>
            <a:r>
              <a:rPr lang="en-US" sz="2400" dirty="0">
                <a:latin typeface="Roboto Condensed Light" panose="02000000000000000000" pitchFamily="2" charset="0"/>
                <a:ea typeface="Roboto Condensed Light" panose="02000000000000000000" pitchFamily="2" charset="0"/>
              </a:rPr>
              <a:t>  = $3,500</a:t>
            </a:r>
          </a:p>
          <a:p>
            <a:pPr lvl="1"/>
            <a:r>
              <a:rPr lang="en-US" sz="2400" b="1" dirty="0">
                <a:latin typeface="Roboto Condensed Light" panose="02000000000000000000" pitchFamily="2" charset="0"/>
                <a:ea typeface="Roboto Condensed Light" panose="02000000000000000000" pitchFamily="2" charset="0"/>
              </a:rPr>
              <a:t>Proprietary</a:t>
            </a:r>
            <a:r>
              <a:rPr lang="en-US" sz="2400" dirty="0">
                <a:latin typeface="Roboto Condensed Light" panose="02000000000000000000" pitchFamily="2" charset="0"/>
                <a:ea typeface="Roboto Condensed Light" panose="02000000000000000000" pitchFamily="2" charset="0"/>
              </a:rPr>
              <a:t>  = $1,300</a:t>
            </a:r>
          </a:p>
          <a:p>
            <a:endParaRPr lang="en-US" sz="2800" dirty="0"/>
          </a:p>
        </p:txBody>
      </p:sp>
      <p:sp>
        <p:nvSpPr>
          <p:cNvPr id="12" name="Google Shape;585;p37">
            <a:extLst>
              <a:ext uri="{FF2B5EF4-FFF2-40B4-BE49-F238E27FC236}">
                <a16:creationId xmlns:a16="http://schemas.microsoft.com/office/drawing/2014/main" id="{F5B77B30-0D43-4F69-BFA9-C163BA4348A1}"/>
              </a:ext>
            </a:extLst>
          </p:cNvPr>
          <p:cNvSpPr/>
          <p:nvPr/>
        </p:nvSpPr>
        <p:spPr>
          <a:xfrm>
            <a:off x="324593" y="634070"/>
            <a:ext cx="315499" cy="283210"/>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08189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1800" dirty="0"/>
              <a:t>OHIO FINANCIAL AID PROGRAM UPDATES</a:t>
            </a:r>
            <a:endParaRPr lang="en-US" sz="2400" u="sng" dirty="0"/>
          </a:p>
        </p:txBody>
      </p:sp>
      <p:sp>
        <p:nvSpPr>
          <p:cNvPr id="6" name="Text Placeholder 5">
            <a:extLst>
              <a:ext uri="{FF2B5EF4-FFF2-40B4-BE49-F238E27FC236}">
                <a16:creationId xmlns:a16="http://schemas.microsoft.com/office/drawing/2014/main" id="{41D563B5-3C0F-49A0-8EDB-78B1E4FD9D01}"/>
              </a:ext>
            </a:extLst>
          </p:cNvPr>
          <p:cNvSpPr>
            <a:spLocks noGrp="1"/>
          </p:cNvSpPr>
          <p:nvPr>
            <p:ph type="body" idx="2"/>
          </p:nvPr>
        </p:nvSpPr>
        <p:spPr>
          <a:xfrm>
            <a:off x="4830695" y="1474270"/>
            <a:ext cx="3950521" cy="3203826"/>
          </a:xfrm>
        </p:spPr>
        <p:txBody>
          <a:bodyPr/>
          <a:lstStyle/>
          <a:p>
            <a:r>
              <a:rPr lang="en-US" sz="2000" b="1" dirty="0">
                <a:latin typeface="Roboto Condensed Light" panose="02000000000000000000" pitchFamily="2" charset="0"/>
                <a:ea typeface="Roboto Condensed Light" panose="02000000000000000000" pitchFamily="2" charset="0"/>
              </a:rPr>
              <a:t>Ohio War Orphans </a:t>
            </a:r>
            <a:r>
              <a:rPr lang="en-US" sz="2000" dirty="0">
                <a:latin typeface="Roboto Condensed Light" panose="02000000000000000000" pitchFamily="2" charset="0"/>
                <a:ea typeface="Roboto Condensed Light" panose="02000000000000000000" pitchFamily="2" charset="0"/>
              </a:rPr>
              <a:t>will be 100% of tuition and fees at public colleges and $8,575 at private colleges.</a:t>
            </a:r>
          </a:p>
          <a:p>
            <a:pPr marL="101600" indent="0">
              <a:buNone/>
            </a:pPr>
            <a:endParaRPr lang="en-US" sz="2000" dirty="0">
              <a:latin typeface="Roboto Condensed Light" panose="02000000000000000000" pitchFamily="2" charset="0"/>
              <a:ea typeface="Roboto Condensed Light" panose="02000000000000000000" pitchFamily="2" charset="0"/>
            </a:endParaRPr>
          </a:p>
          <a:p>
            <a:r>
              <a:rPr lang="en-US" sz="2000" b="1" dirty="0">
                <a:latin typeface="Roboto Condensed Light" panose="02000000000000000000" pitchFamily="2" charset="0"/>
                <a:ea typeface="Roboto Condensed Light" panose="02000000000000000000" pitchFamily="2" charset="0"/>
              </a:rPr>
              <a:t>Nursing Education Assistance Loan Program (NEALP)</a:t>
            </a:r>
          </a:p>
          <a:p>
            <a:pPr lvl="1"/>
            <a:r>
              <a:rPr lang="en-US" dirty="0">
                <a:latin typeface="Roboto Condensed Light" panose="02000000000000000000" pitchFamily="2" charset="0"/>
                <a:ea typeface="Roboto Condensed Light" panose="02000000000000000000" pitchFamily="2" charset="0"/>
              </a:rPr>
              <a:t>RN = $1,620</a:t>
            </a:r>
          </a:p>
          <a:p>
            <a:pPr lvl="1"/>
            <a:r>
              <a:rPr lang="en-US" dirty="0">
                <a:latin typeface="Roboto Condensed Light" panose="02000000000000000000" pitchFamily="2" charset="0"/>
                <a:ea typeface="Roboto Condensed Light" panose="02000000000000000000" pitchFamily="2" charset="0"/>
              </a:rPr>
              <a:t>Nurse Educators = $6,000</a:t>
            </a:r>
            <a:endParaRPr lang="en-US" dirty="0"/>
          </a:p>
        </p:txBody>
      </p:sp>
      <p:sp>
        <p:nvSpPr>
          <p:cNvPr id="12" name="Google Shape;585;p37">
            <a:extLst>
              <a:ext uri="{FF2B5EF4-FFF2-40B4-BE49-F238E27FC236}">
                <a16:creationId xmlns:a16="http://schemas.microsoft.com/office/drawing/2014/main" id="{F5B77B30-0D43-4F69-BFA9-C163BA4348A1}"/>
              </a:ext>
            </a:extLst>
          </p:cNvPr>
          <p:cNvSpPr/>
          <p:nvPr/>
        </p:nvSpPr>
        <p:spPr>
          <a:xfrm>
            <a:off x="324593" y="634070"/>
            <a:ext cx="315499" cy="283210"/>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Text Placeholder 4">
            <a:extLst>
              <a:ext uri="{FF2B5EF4-FFF2-40B4-BE49-F238E27FC236}">
                <a16:creationId xmlns:a16="http://schemas.microsoft.com/office/drawing/2014/main" id="{01D93FFC-037B-407C-A2FB-047E84BC2D52}"/>
              </a:ext>
            </a:extLst>
          </p:cNvPr>
          <p:cNvSpPr txBox="1">
            <a:spLocks/>
          </p:cNvSpPr>
          <p:nvPr/>
        </p:nvSpPr>
        <p:spPr>
          <a:xfrm>
            <a:off x="173848" y="1417423"/>
            <a:ext cx="4511191" cy="34631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r>
              <a:rPr lang="en-US" b="1" dirty="0">
                <a:latin typeface="Roboto Condensed Light" panose="02000000000000000000" pitchFamily="2" charset="0"/>
                <a:ea typeface="Roboto Condensed Light" panose="02000000000000000000" pitchFamily="2" charset="0"/>
              </a:rPr>
              <a:t>Ohio Safety Officer’s Memorial Fund </a:t>
            </a:r>
            <a:r>
              <a:rPr lang="en-US" dirty="0">
                <a:latin typeface="Roboto Condensed Light" panose="02000000000000000000" pitchFamily="2" charset="0"/>
                <a:ea typeface="Roboto Condensed Light" panose="02000000000000000000" pitchFamily="2" charset="0"/>
              </a:rPr>
              <a:t>awards will be 100% of tuition and fees at public colleges and $8,451 at private colleges.</a:t>
            </a:r>
          </a:p>
          <a:p>
            <a:pPr marL="101600" indent="0">
              <a:buNone/>
            </a:pPr>
            <a:endParaRPr lang="en-US" sz="2000" dirty="0">
              <a:latin typeface="Roboto Condensed Light" panose="02000000000000000000" pitchFamily="2" charset="0"/>
              <a:ea typeface="Roboto Condensed Light" panose="02000000000000000000" pitchFamily="2" charset="0"/>
            </a:endParaRPr>
          </a:p>
          <a:p>
            <a:r>
              <a:rPr lang="en-US" sz="2000" b="1" dirty="0">
                <a:latin typeface="Roboto Condensed Light" panose="02000000000000000000" pitchFamily="2" charset="0"/>
                <a:ea typeface="Roboto Condensed Light" panose="02000000000000000000" pitchFamily="2" charset="0"/>
              </a:rPr>
              <a:t>Ohio National Guard (ONG) </a:t>
            </a:r>
            <a:r>
              <a:rPr lang="en-US" sz="2000" dirty="0">
                <a:latin typeface="Roboto Condensed Light" panose="02000000000000000000" pitchFamily="2" charset="0"/>
                <a:ea typeface="Roboto Condensed Light" panose="02000000000000000000" pitchFamily="2" charset="0"/>
              </a:rPr>
              <a:t>awards 100% of instructional and general fee charges at public institutions and up to $11,016 at private institutions.</a:t>
            </a:r>
            <a:endParaRPr lang="en-US" dirty="0"/>
          </a:p>
          <a:p>
            <a:endParaRPr lang="en-US" dirty="0"/>
          </a:p>
        </p:txBody>
      </p:sp>
    </p:spTree>
    <p:extLst>
      <p:ext uri="{BB962C8B-B14F-4D97-AF65-F5344CB8AC3E}">
        <p14:creationId xmlns:p14="http://schemas.microsoft.com/office/powerpoint/2010/main" val="35359921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175932" y="3136200"/>
            <a:ext cx="5354714"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Resources</a:t>
            </a:r>
            <a:endParaRPr u="sng" dirty="0"/>
          </a:p>
        </p:txBody>
      </p:sp>
    </p:spTree>
    <p:extLst>
      <p:ext uri="{BB962C8B-B14F-4D97-AF65-F5344CB8AC3E}">
        <p14:creationId xmlns:p14="http://schemas.microsoft.com/office/powerpoint/2010/main" val="3641569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OHIO FAFSA NUMBERS</a:t>
            </a:r>
          </a:p>
        </p:txBody>
      </p:sp>
      <p:grpSp>
        <p:nvGrpSpPr>
          <p:cNvPr id="27" name="Google Shape;735;p37"/>
          <p:cNvGrpSpPr/>
          <p:nvPr/>
        </p:nvGrpSpPr>
        <p:grpSpPr>
          <a:xfrm>
            <a:off x="346253" y="654825"/>
            <a:ext cx="333035" cy="241699"/>
            <a:chOff x="3932350" y="3714775"/>
            <a:chExt cx="439650" cy="319075"/>
          </a:xfrm>
        </p:grpSpPr>
        <p:sp>
          <p:nvSpPr>
            <p:cNvPr id="28" name="Google Shape;736;p37"/>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37;p37"/>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38;p37"/>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39;p37"/>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40;p37"/>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67628" y="1523046"/>
            <a:ext cx="8742417" cy="3302955"/>
          </a:xfrm>
        </p:spPr>
        <p:txBody>
          <a:bodyPr/>
          <a:lstStyle/>
          <a:p>
            <a:pPr>
              <a:spcAft>
                <a:spcPts val="1600"/>
              </a:spcAft>
            </a:pPr>
            <a:r>
              <a:rPr lang="en-US" sz="2200" dirty="0"/>
              <a:t>Ohio Class of 2020 completed 73,442 FAFSA’s compared to Class of 2019 that completed 78,271. </a:t>
            </a:r>
            <a:r>
              <a:rPr lang="en-US" sz="2200" b="1" dirty="0"/>
              <a:t>That is a 6.2% decrease</a:t>
            </a:r>
            <a:r>
              <a:rPr lang="en-US" sz="2200" dirty="0"/>
              <a:t> (as of 7/31/2020).</a:t>
            </a:r>
          </a:p>
          <a:p>
            <a:pPr>
              <a:spcAft>
                <a:spcPts val="1600"/>
              </a:spcAft>
            </a:pPr>
            <a:r>
              <a:rPr lang="en-US" sz="2200" dirty="0"/>
              <a:t>Nationally, the Class of 2020 has completed </a:t>
            </a:r>
            <a:r>
              <a:rPr lang="en-US" sz="2200" b="1" dirty="0"/>
              <a:t>4.1% </a:t>
            </a:r>
            <a:r>
              <a:rPr lang="en-US" sz="2200" dirty="0"/>
              <a:t>fewer FAFSAs than last year’s class.</a:t>
            </a:r>
          </a:p>
          <a:p>
            <a:pPr>
              <a:spcAft>
                <a:spcPts val="1600"/>
              </a:spcAft>
            </a:pPr>
            <a:r>
              <a:rPr lang="en-US" sz="2200" dirty="0"/>
              <a:t>Total number of FAFSAs completed for Ohio for the 2020-2021 academic year is 494,540. FAFSAs completed this time last year was 514,280. </a:t>
            </a:r>
            <a:r>
              <a:rPr lang="en-US" sz="2200" b="1" dirty="0"/>
              <a:t>This is a 3.8% decrease </a:t>
            </a:r>
            <a:r>
              <a:rPr lang="en-US" sz="2200" dirty="0"/>
              <a:t>(as of 8/28/2020).</a:t>
            </a:r>
          </a:p>
        </p:txBody>
      </p:sp>
    </p:spTree>
    <p:extLst>
      <p:ext uri="{BB962C8B-B14F-4D97-AF65-F5344CB8AC3E}">
        <p14:creationId xmlns:p14="http://schemas.microsoft.com/office/powerpoint/2010/main" val="30734516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6" name="Google Shape;693;p37">
            <a:extLst>
              <a:ext uri="{FF2B5EF4-FFF2-40B4-BE49-F238E27FC236}">
                <a16:creationId xmlns:a16="http://schemas.microsoft.com/office/drawing/2014/main" id="{2FCA4F3F-C4AA-4624-B274-01BB22695146}"/>
              </a:ext>
            </a:extLst>
          </p:cNvPr>
          <p:cNvGrpSpPr/>
          <p:nvPr/>
        </p:nvGrpSpPr>
        <p:grpSpPr>
          <a:xfrm>
            <a:off x="324593" y="645592"/>
            <a:ext cx="349624" cy="331179"/>
            <a:chOff x="2583100" y="2973775"/>
            <a:chExt cx="461550" cy="437200"/>
          </a:xfrm>
        </p:grpSpPr>
        <p:sp>
          <p:nvSpPr>
            <p:cNvPr id="7" name="Google Shape;694;p37">
              <a:extLst>
                <a:ext uri="{FF2B5EF4-FFF2-40B4-BE49-F238E27FC236}">
                  <a16:creationId xmlns:a16="http://schemas.microsoft.com/office/drawing/2014/main" id="{8F1836DF-D8B2-4747-BEE7-4457E504641E}"/>
                </a:ext>
              </a:extLst>
            </p:cNvPr>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95;p37">
              <a:extLst>
                <a:ext uri="{FF2B5EF4-FFF2-40B4-BE49-F238E27FC236}">
                  <a16:creationId xmlns:a16="http://schemas.microsoft.com/office/drawing/2014/main" id="{CDCE5311-E234-49A3-AFBE-167383B6A819}"/>
                </a:ext>
              </a:extLst>
            </p:cNvPr>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FAFSA HELP OHIO</a:t>
            </a:r>
            <a:endParaRPr dirty="0"/>
          </a:p>
        </p:txBody>
      </p:sp>
      <p:pic>
        <p:nvPicPr>
          <p:cNvPr id="5" name="Picture 4">
            <a:extLst>
              <a:ext uri="{FF2B5EF4-FFF2-40B4-BE49-F238E27FC236}">
                <a16:creationId xmlns:a16="http://schemas.microsoft.com/office/drawing/2014/main" id="{546815D2-A197-4809-B892-13B12381D9CE}"/>
              </a:ext>
            </a:extLst>
          </p:cNvPr>
          <p:cNvPicPr>
            <a:picLocks noChangeAspect="1"/>
          </p:cNvPicPr>
          <p:nvPr/>
        </p:nvPicPr>
        <p:blipFill rotWithShape="1">
          <a:blip r:embed="rId3"/>
          <a:srcRect b="1865"/>
          <a:stretch/>
        </p:blipFill>
        <p:spPr>
          <a:xfrm>
            <a:off x="1917289" y="1357931"/>
            <a:ext cx="4828948" cy="375560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723376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6" name="Google Shape;693;p37">
            <a:extLst>
              <a:ext uri="{FF2B5EF4-FFF2-40B4-BE49-F238E27FC236}">
                <a16:creationId xmlns:a16="http://schemas.microsoft.com/office/drawing/2014/main" id="{2FCA4F3F-C4AA-4624-B274-01BB22695146}"/>
              </a:ext>
            </a:extLst>
          </p:cNvPr>
          <p:cNvGrpSpPr/>
          <p:nvPr/>
        </p:nvGrpSpPr>
        <p:grpSpPr>
          <a:xfrm>
            <a:off x="324593" y="645592"/>
            <a:ext cx="349624" cy="331179"/>
            <a:chOff x="2583100" y="2973775"/>
            <a:chExt cx="461550" cy="437200"/>
          </a:xfrm>
        </p:grpSpPr>
        <p:sp>
          <p:nvSpPr>
            <p:cNvPr id="7" name="Google Shape;694;p37">
              <a:extLst>
                <a:ext uri="{FF2B5EF4-FFF2-40B4-BE49-F238E27FC236}">
                  <a16:creationId xmlns:a16="http://schemas.microsoft.com/office/drawing/2014/main" id="{8F1836DF-D8B2-4747-BEE7-4457E504641E}"/>
                </a:ext>
              </a:extLst>
            </p:cNvPr>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95;p37">
              <a:extLst>
                <a:ext uri="{FF2B5EF4-FFF2-40B4-BE49-F238E27FC236}">
                  <a16:creationId xmlns:a16="http://schemas.microsoft.com/office/drawing/2014/main" id="{CDCE5311-E234-49A3-AFBE-167383B6A819}"/>
                </a:ext>
              </a:extLst>
            </p:cNvPr>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RESOURCES FROM FEDERAL STUDENT AID</a:t>
            </a:r>
            <a:endParaRPr dirty="0"/>
          </a:p>
        </p:txBody>
      </p:sp>
      <p:sp>
        <p:nvSpPr>
          <p:cNvPr id="9" name="Text Placeholder 4">
            <a:extLst>
              <a:ext uri="{FF2B5EF4-FFF2-40B4-BE49-F238E27FC236}">
                <a16:creationId xmlns:a16="http://schemas.microsoft.com/office/drawing/2014/main" id="{60E64B71-1068-4D17-84C9-B1911EE76375}"/>
              </a:ext>
            </a:extLst>
          </p:cNvPr>
          <p:cNvSpPr txBox="1">
            <a:spLocks/>
          </p:cNvSpPr>
          <p:nvPr/>
        </p:nvSpPr>
        <p:spPr>
          <a:xfrm>
            <a:off x="0" y="1391416"/>
            <a:ext cx="8267741" cy="35322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r>
              <a:rPr lang="en-US" dirty="0">
                <a:latin typeface="Roboto Condensed Light" panose="02000000000000000000" pitchFamily="2" charset="0"/>
                <a:ea typeface="Roboto Condensed Light" panose="02000000000000000000" pitchFamily="2" charset="0"/>
              </a:rPr>
              <a:t>View and download resources from the office of Federal Student Aid (</a:t>
            </a:r>
            <a:r>
              <a:rPr lang="en-US" dirty="0">
                <a:latin typeface="Roboto Condensed Light" panose="02000000000000000000" pitchFamily="2" charset="0"/>
                <a:ea typeface="Roboto Condensed Light" panose="02000000000000000000" pitchFamily="2" charset="0"/>
                <a:hlinkClick r:id="rId3" action="ppaction://hlinkfile"/>
              </a:rPr>
              <a:t>studentaid.ed.gov/</a:t>
            </a:r>
            <a:r>
              <a:rPr lang="en-US" dirty="0" err="1">
                <a:latin typeface="Roboto Condensed Light" panose="02000000000000000000" pitchFamily="2" charset="0"/>
                <a:ea typeface="Roboto Condensed Light" panose="02000000000000000000" pitchFamily="2" charset="0"/>
                <a:hlinkClick r:id="rId3" action="ppaction://hlinkfile"/>
              </a:rPr>
              <a:t>sa</a:t>
            </a:r>
            <a:r>
              <a:rPr lang="en-US" dirty="0">
                <a:latin typeface="Roboto Condensed Light" panose="02000000000000000000" pitchFamily="2" charset="0"/>
                <a:ea typeface="Roboto Condensed Light" panose="02000000000000000000" pitchFamily="2" charset="0"/>
                <a:hlinkClick r:id="rId3" action="ppaction://hlinkfile"/>
              </a:rPr>
              <a:t>/resources</a:t>
            </a:r>
            <a:r>
              <a:rPr lang="en-US" dirty="0">
                <a:latin typeface="Roboto Condensed Light" panose="02000000000000000000" pitchFamily="2" charset="0"/>
                <a:ea typeface="Roboto Condensed Light" panose="02000000000000000000" pitchFamily="2" charset="0"/>
              </a:rPr>
              <a:t>). </a:t>
            </a:r>
            <a:br>
              <a:rPr lang="en-US" dirty="0">
                <a:latin typeface="Roboto Condensed Light" panose="02000000000000000000" pitchFamily="2" charset="0"/>
                <a:ea typeface="Roboto Condensed Light" panose="02000000000000000000" pitchFamily="2" charset="0"/>
              </a:rPr>
            </a:br>
            <a:endParaRPr lang="en-US" sz="1000" dirty="0">
              <a:latin typeface="Roboto Condensed Light" panose="02000000000000000000" pitchFamily="2" charset="0"/>
              <a:ea typeface="Roboto Condensed Light" panose="02000000000000000000" pitchFamily="2" charset="0"/>
            </a:endParaRPr>
          </a:p>
          <a:p>
            <a:pPr lvl="1"/>
            <a:r>
              <a:rPr lang="en-US" dirty="0">
                <a:latin typeface="Roboto Condensed Light" panose="02000000000000000000" pitchFamily="2" charset="0"/>
                <a:ea typeface="Roboto Condensed Light" panose="02000000000000000000" pitchFamily="2" charset="0"/>
              </a:rPr>
              <a:t>Publications, fact sheets, online tools, and other resources are available to help students prepare and pay for college.</a:t>
            </a:r>
          </a:p>
          <a:p>
            <a:endParaRPr lang="en-US" dirty="0">
              <a:latin typeface="Roboto Condensed Light" panose="02000000000000000000" pitchFamily="2" charset="0"/>
              <a:ea typeface="Roboto Condensed Light" panose="02000000000000000000" pitchFamily="2" charset="0"/>
            </a:endParaRPr>
          </a:p>
          <a:p>
            <a:r>
              <a:rPr lang="en-US" dirty="0">
                <a:latin typeface="Roboto Condensed Light" panose="02000000000000000000" pitchFamily="2" charset="0"/>
                <a:ea typeface="Roboto Condensed Light" panose="02000000000000000000" pitchFamily="2" charset="0"/>
              </a:rPr>
              <a:t>Printed publications are no longer available from the U.S. Department of Education.</a:t>
            </a:r>
          </a:p>
          <a:p>
            <a:endParaRPr lang="en-US" dirty="0">
              <a:latin typeface="Roboto Condensed Light" panose="02000000000000000000" pitchFamily="2" charset="0"/>
              <a:ea typeface="Roboto Condensed Light" panose="02000000000000000000" pitchFamily="2" charset="0"/>
            </a:endParaRPr>
          </a:p>
          <a:p>
            <a:r>
              <a:rPr lang="en-US" dirty="0">
                <a:latin typeface="Roboto Condensed Light" panose="02000000000000000000" pitchFamily="2" charset="0"/>
                <a:ea typeface="Roboto Condensed Light" panose="02000000000000000000" pitchFamily="2" charset="0"/>
              </a:rPr>
              <a:t>PDFs will continue to be available electronically.</a:t>
            </a:r>
          </a:p>
        </p:txBody>
      </p:sp>
    </p:spTree>
    <p:extLst>
      <p:ext uri="{BB962C8B-B14F-4D97-AF65-F5344CB8AC3E}">
        <p14:creationId xmlns:p14="http://schemas.microsoft.com/office/powerpoint/2010/main" val="3420152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UPCOMING TRAINING FOR OHIO COUNSELORS</a:t>
            </a:r>
            <a:endParaRPr dirty="0"/>
          </a:p>
        </p:txBody>
      </p:sp>
      <p:grpSp>
        <p:nvGrpSpPr>
          <p:cNvPr id="10" name="Google Shape;901;p37">
            <a:extLst>
              <a:ext uri="{FF2B5EF4-FFF2-40B4-BE49-F238E27FC236}">
                <a16:creationId xmlns:a16="http://schemas.microsoft.com/office/drawing/2014/main" id="{93E05548-EF3B-4043-AB59-68B4B9669EAB}"/>
              </a:ext>
            </a:extLst>
          </p:cNvPr>
          <p:cNvGrpSpPr/>
          <p:nvPr/>
        </p:nvGrpSpPr>
        <p:grpSpPr>
          <a:xfrm>
            <a:off x="407547" y="645592"/>
            <a:ext cx="194640" cy="308587"/>
            <a:chOff x="6718575" y="2318625"/>
            <a:chExt cx="256950" cy="407375"/>
          </a:xfrm>
        </p:grpSpPr>
        <p:sp>
          <p:nvSpPr>
            <p:cNvPr id="11" name="Google Shape;902;p37">
              <a:extLst>
                <a:ext uri="{FF2B5EF4-FFF2-40B4-BE49-F238E27FC236}">
                  <a16:creationId xmlns:a16="http://schemas.microsoft.com/office/drawing/2014/main" id="{89B41D66-2E02-43A3-9D28-76EE8C0EADD1}"/>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03;p37">
              <a:extLst>
                <a:ext uri="{FF2B5EF4-FFF2-40B4-BE49-F238E27FC236}">
                  <a16:creationId xmlns:a16="http://schemas.microsoft.com/office/drawing/2014/main" id="{AEAE77DE-808C-4E9A-8AB3-E1189D6F366D}"/>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04;p37">
              <a:extLst>
                <a:ext uri="{FF2B5EF4-FFF2-40B4-BE49-F238E27FC236}">
                  <a16:creationId xmlns:a16="http://schemas.microsoft.com/office/drawing/2014/main" id="{274067AC-710B-4BC9-B4F8-F44DEE52235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05;p37">
              <a:extLst>
                <a:ext uri="{FF2B5EF4-FFF2-40B4-BE49-F238E27FC236}">
                  <a16:creationId xmlns:a16="http://schemas.microsoft.com/office/drawing/2014/main" id="{596CB209-7531-4C94-84A7-AE31D28FCF39}"/>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06;p37">
              <a:extLst>
                <a:ext uri="{FF2B5EF4-FFF2-40B4-BE49-F238E27FC236}">
                  <a16:creationId xmlns:a16="http://schemas.microsoft.com/office/drawing/2014/main" id="{3E5E095A-0142-4322-B08E-DB413E7E8A75}"/>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07;p37">
              <a:extLst>
                <a:ext uri="{FF2B5EF4-FFF2-40B4-BE49-F238E27FC236}">
                  <a16:creationId xmlns:a16="http://schemas.microsoft.com/office/drawing/2014/main" id="{566D98B8-2439-4FF9-9E01-1B04F4A63FFB}"/>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08;p37">
              <a:extLst>
                <a:ext uri="{FF2B5EF4-FFF2-40B4-BE49-F238E27FC236}">
                  <a16:creationId xmlns:a16="http://schemas.microsoft.com/office/drawing/2014/main" id="{BDD0FC3D-2CFC-407C-8DD1-7D1F2763948F}"/>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09;p37">
              <a:extLst>
                <a:ext uri="{FF2B5EF4-FFF2-40B4-BE49-F238E27FC236}">
                  <a16:creationId xmlns:a16="http://schemas.microsoft.com/office/drawing/2014/main" id="{5C2524C3-4097-4CE1-A403-43D2AE971C5F}"/>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 Placeholder 4">
            <a:extLst>
              <a:ext uri="{FF2B5EF4-FFF2-40B4-BE49-F238E27FC236}">
                <a16:creationId xmlns:a16="http://schemas.microsoft.com/office/drawing/2014/main" id="{60E64B71-1068-4D17-84C9-B1911EE76375}"/>
              </a:ext>
            </a:extLst>
          </p:cNvPr>
          <p:cNvSpPr txBox="1">
            <a:spLocks/>
          </p:cNvSpPr>
          <p:nvPr/>
        </p:nvSpPr>
        <p:spPr>
          <a:xfrm>
            <a:off x="0" y="1324846"/>
            <a:ext cx="8872347" cy="13788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marL="101600" indent="0">
              <a:buNone/>
            </a:pPr>
            <a:r>
              <a:rPr lang="en-US" sz="2800" b="1" dirty="0">
                <a:latin typeface="Roboto Condensed Light" panose="02000000000000000000" pitchFamily="2" charset="0"/>
                <a:ea typeface="Roboto Condensed Light" panose="02000000000000000000" pitchFamily="2" charset="0"/>
              </a:rPr>
              <a:t>Financial Aid 101 Webinar </a:t>
            </a:r>
            <a:br>
              <a:rPr lang="en-US" sz="2800" b="1" dirty="0">
                <a:latin typeface="Roboto Condensed Light" panose="02000000000000000000" pitchFamily="2" charset="0"/>
                <a:ea typeface="Roboto Condensed Light" panose="02000000000000000000" pitchFamily="2" charset="0"/>
              </a:rPr>
            </a:br>
            <a:endParaRPr lang="en-US" sz="1100" b="1" dirty="0">
              <a:latin typeface="Roboto Condensed Light" panose="02000000000000000000" pitchFamily="2" charset="0"/>
              <a:ea typeface="Roboto Condensed Light" panose="02000000000000000000" pitchFamily="2" charset="0"/>
            </a:endParaRPr>
          </a:p>
          <a:p>
            <a:pPr marL="101600" indent="0" algn="ctr">
              <a:buNone/>
            </a:pPr>
            <a:r>
              <a:rPr lang="en-US" b="1" dirty="0">
                <a:latin typeface="Roboto Condensed Light" panose="02000000000000000000" pitchFamily="2" charset="0"/>
                <a:ea typeface="Roboto Condensed Light" panose="02000000000000000000" pitchFamily="2" charset="0"/>
              </a:rPr>
              <a:t>REGISTRATION IS OPEN </a:t>
            </a:r>
            <a:r>
              <a:rPr lang="en-US" dirty="0">
                <a:latin typeface="Roboto Condensed Light" panose="02000000000000000000" pitchFamily="2" charset="0"/>
                <a:ea typeface="Roboto Condensed Light" panose="02000000000000000000" pitchFamily="2" charset="0"/>
              </a:rPr>
              <a:t>at </a:t>
            </a:r>
            <a:r>
              <a:rPr lang="en-US" dirty="0">
                <a:latin typeface="Roboto Condensed Light" panose="02000000000000000000" pitchFamily="2" charset="0"/>
                <a:ea typeface="Roboto Condensed Light" panose="02000000000000000000" pitchFamily="2" charset="0"/>
                <a:hlinkClick r:id="rId3"/>
              </a:rPr>
              <a:t>www.oasfaa.org</a:t>
            </a:r>
            <a:endParaRPr lang="en-US" dirty="0">
              <a:latin typeface="Roboto Condensed Light" panose="02000000000000000000" pitchFamily="2" charset="0"/>
              <a:ea typeface="Roboto Condensed Light" panose="02000000000000000000" pitchFamily="2" charset="0"/>
            </a:endParaRPr>
          </a:p>
          <a:p>
            <a:pPr marL="101600" indent="0" algn="ctr">
              <a:buNone/>
            </a:pPr>
            <a:r>
              <a:rPr lang="en-US" b="1" dirty="0">
                <a:latin typeface="Roboto Condensed Light" panose="02000000000000000000" pitchFamily="2" charset="0"/>
                <a:ea typeface="Roboto Condensed Light" panose="02000000000000000000" pitchFamily="2" charset="0"/>
              </a:rPr>
              <a:t>Tuesday, September 22, 2020, at 2:00 PM</a:t>
            </a:r>
          </a:p>
          <a:p>
            <a:pPr marL="101600" indent="0">
              <a:buNone/>
            </a:pPr>
            <a:br>
              <a:rPr lang="en-US" dirty="0">
                <a:highlight>
                  <a:srgbClr val="FFFF00"/>
                </a:highlight>
                <a:latin typeface="Roboto Condensed Light" panose="02000000000000000000" pitchFamily="2" charset="0"/>
                <a:ea typeface="Roboto Condensed Light" panose="02000000000000000000" pitchFamily="2" charset="0"/>
              </a:rPr>
            </a:br>
            <a:endParaRPr lang="en-US" dirty="0">
              <a:highlight>
                <a:srgbClr val="FFFF00"/>
              </a:highlight>
              <a:latin typeface="Roboto Condensed Light" panose="02000000000000000000" pitchFamily="2" charset="0"/>
              <a:ea typeface="Roboto Condensed Light" panose="02000000000000000000" pitchFamily="2" charset="0"/>
            </a:endParaRPr>
          </a:p>
        </p:txBody>
      </p:sp>
      <p:pic>
        <p:nvPicPr>
          <p:cNvPr id="2" name="Picture 1">
            <a:extLst>
              <a:ext uri="{FF2B5EF4-FFF2-40B4-BE49-F238E27FC236}">
                <a16:creationId xmlns:a16="http://schemas.microsoft.com/office/drawing/2014/main" id="{47A03FC0-DD6C-44A1-81A7-DF8F99CE292D}"/>
              </a:ext>
            </a:extLst>
          </p:cNvPr>
          <p:cNvPicPr>
            <a:picLocks noChangeAspect="1"/>
          </p:cNvPicPr>
          <p:nvPr/>
        </p:nvPicPr>
        <p:blipFill rotWithShape="1">
          <a:blip r:embed="rId4"/>
          <a:srcRect t="4540" r="8161" b="35591"/>
          <a:stretch/>
        </p:blipFill>
        <p:spPr>
          <a:xfrm>
            <a:off x="0" y="3119573"/>
            <a:ext cx="6849442" cy="1802026"/>
          </a:xfrm>
          <a:prstGeom prst="rect">
            <a:avLst/>
          </a:prstGeom>
        </p:spPr>
      </p:pic>
    </p:spTree>
    <p:extLst>
      <p:ext uri="{BB962C8B-B14F-4D97-AF65-F5344CB8AC3E}">
        <p14:creationId xmlns:p14="http://schemas.microsoft.com/office/powerpoint/2010/main" val="7095850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UPCOMING TRAINING FOR OHIO COUNSELORS</a:t>
            </a:r>
            <a:endParaRPr dirty="0"/>
          </a:p>
        </p:txBody>
      </p:sp>
      <p:grpSp>
        <p:nvGrpSpPr>
          <p:cNvPr id="10" name="Google Shape;901;p37">
            <a:extLst>
              <a:ext uri="{FF2B5EF4-FFF2-40B4-BE49-F238E27FC236}">
                <a16:creationId xmlns:a16="http://schemas.microsoft.com/office/drawing/2014/main" id="{93E05548-EF3B-4043-AB59-68B4B9669EAB}"/>
              </a:ext>
            </a:extLst>
          </p:cNvPr>
          <p:cNvGrpSpPr/>
          <p:nvPr/>
        </p:nvGrpSpPr>
        <p:grpSpPr>
          <a:xfrm>
            <a:off x="407547" y="645592"/>
            <a:ext cx="194640" cy="308587"/>
            <a:chOff x="6718575" y="2318625"/>
            <a:chExt cx="256950" cy="407375"/>
          </a:xfrm>
        </p:grpSpPr>
        <p:sp>
          <p:nvSpPr>
            <p:cNvPr id="11" name="Google Shape;902;p37">
              <a:extLst>
                <a:ext uri="{FF2B5EF4-FFF2-40B4-BE49-F238E27FC236}">
                  <a16:creationId xmlns:a16="http://schemas.microsoft.com/office/drawing/2014/main" id="{89B41D66-2E02-43A3-9D28-76EE8C0EADD1}"/>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03;p37">
              <a:extLst>
                <a:ext uri="{FF2B5EF4-FFF2-40B4-BE49-F238E27FC236}">
                  <a16:creationId xmlns:a16="http://schemas.microsoft.com/office/drawing/2014/main" id="{AEAE77DE-808C-4E9A-8AB3-E1189D6F366D}"/>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04;p37">
              <a:extLst>
                <a:ext uri="{FF2B5EF4-FFF2-40B4-BE49-F238E27FC236}">
                  <a16:creationId xmlns:a16="http://schemas.microsoft.com/office/drawing/2014/main" id="{274067AC-710B-4BC9-B4F8-F44DEE52235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05;p37">
              <a:extLst>
                <a:ext uri="{FF2B5EF4-FFF2-40B4-BE49-F238E27FC236}">
                  <a16:creationId xmlns:a16="http://schemas.microsoft.com/office/drawing/2014/main" id="{596CB209-7531-4C94-84A7-AE31D28FCF39}"/>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06;p37">
              <a:extLst>
                <a:ext uri="{FF2B5EF4-FFF2-40B4-BE49-F238E27FC236}">
                  <a16:creationId xmlns:a16="http://schemas.microsoft.com/office/drawing/2014/main" id="{3E5E095A-0142-4322-B08E-DB413E7E8A75}"/>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07;p37">
              <a:extLst>
                <a:ext uri="{FF2B5EF4-FFF2-40B4-BE49-F238E27FC236}">
                  <a16:creationId xmlns:a16="http://schemas.microsoft.com/office/drawing/2014/main" id="{566D98B8-2439-4FF9-9E01-1B04F4A63FFB}"/>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08;p37">
              <a:extLst>
                <a:ext uri="{FF2B5EF4-FFF2-40B4-BE49-F238E27FC236}">
                  <a16:creationId xmlns:a16="http://schemas.microsoft.com/office/drawing/2014/main" id="{BDD0FC3D-2CFC-407C-8DD1-7D1F2763948F}"/>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09;p37">
              <a:extLst>
                <a:ext uri="{FF2B5EF4-FFF2-40B4-BE49-F238E27FC236}">
                  <a16:creationId xmlns:a16="http://schemas.microsoft.com/office/drawing/2014/main" id="{5C2524C3-4097-4CE1-A403-43D2AE971C5F}"/>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 Placeholder 4">
            <a:extLst>
              <a:ext uri="{FF2B5EF4-FFF2-40B4-BE49-F238E27FC236}">
                <a16:creationId xmlns:a16="http://schemas.microsoft.com/office/drawing/2014/main" id="{60E64B71-1068-4D17-84C9-B1911EE76375}"/>
              </a:ext>
            </a:extLst>
          </p:cNvPr>
          <p:cNvSpPr txBox="1">
            <a:spLocks/>
          </p:cNvSpPr>
          <p:nvPr/>
        </p:nvSpPr>
        <p:spPr>
          <a:xfrm>
            <a:off x="0" y="1354235"/>
            <a:ext cx="6096463" cy="12175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marL="101600" indent="0">
              <a:buNone/>
            </a:pPr>
            <a:r>
              <a:rPr lang="en-US" sz="2400" b="1" dirty="0">
                <a:latin typeface="Roboto Condensed Light" panose="02000000000000000000" pitchFamily="2" charset="0"/>
                <a:ea typeface="Roboto Condensed Light" panose="02000000000000000000" pitchFamily="2" charset="0"/>
              </a:rPr>
              <a:t>2020 High School Counselor Workshops</a:t>
            </a:r>
            <a:br>
              <a:rPr lang="en-US" sz="2400" b="1" dirty="0">
                <a:latin typeface="Roboto Condensed Light" panose="02000000000000000000" pitchFamily="2" charset="0"/>
                <a:ea typeface="Roboto Condensed Light" panose="02000000000000000000" pitchFamily="2" charset="0"/>
              </a:rPr>
            </a:br>
            <a:endParaRPr lang="en-US" sz="1050" dirty="0">
              <a:latin typeface="Roboto Condensed Light" panose="02000000000000000000" pitchFamily="2" charset="0"/>
              <a:ea typeface="Roboto Condensed Light" panose="02000000000000000000" pitchFamily="2" charset="0"/>
            </a:endParaRPr>
          </a:p>
          <a:p>
            <a:pPr marL="558800" lvl="1" indent="0">
              <a:buNone/>
            </a:pPr>
            <a:r>
              <a:rPr lang="en-US" b="1" dirty="0">
                <a:latin typeface="Roboto Condensed Light" panose="02000000000000000000" pitchFamily="2" charset="0"/>
                <a:ea typeface="Roboto Condensed Light" panose="02000000000000000000" pitchFamily="2" charset="0"/>
              </a:rPr>
              <a:t>REGISTRATION IS OPEN </a:t>
            </a:r>
            <a:r>
              <a:rPr lang="en-US" dirty="0">
                <a:latin typeface="Roboto Condensed Light" panose="02000000000000000000" pitchFamily="2" charset="0"/>
                <a:ea typeface="Roboto Condensed Light" panose="02000000000000000000" pitchFamily="2" charset="0"/>
              </a:rPr>
              <a:t>at </a:t>
            </a:r>
            <a:r>
              <a:rPr lang="en-US" dirty="0">
                <a:latin typeface="Roboto Condensed Light" panose="02000000000000000000" pitchFamily="2" charset="0"/>
                <a:ea typeface="Roboto Condensed Light" panose="02000000000000000000" pitchFamily="2" charset="0"/>
                <a:hlinkClick r:id="rId3"/>
              </a:rPr>
              <a:t>www.oasfaa.org</a:t>
            </a:r>
            <a:br>
              <a:rPr lang="en-US" dirty="0">
                <a:latin typeface="Roboto Condensed Light" panose="02000000000000000000" pitchFamily="2" charset="0"/>
                <a:ea typeface="Roboto Condensed Light" panose="02000000000000000000" pitchFamily="2" charset="0"/>
              </a:rPr>
            </a:br>
            <a:endParaRPr lang="en-US" dirty="0">
              <a:latin typeface="Roboto Condensed Light" panose="02000000000000000000" pitchFamily="2" charset="0"/>
              <a:ea typeface="Roboto Condensed Light" panose="02000000000000000000" pitchFamily="2" charset="0"/>
            </a:endParaRPr>
          </a:p>
        </p:txBody>
      </p:sp>
      <p:pic>
        <p:nvPicPr>
          <p:cNvPr id="2" name="Picture 1">
            <a:extLst>
              <a:ext uri="{FF2B5EF4-FFF2-40B4-BE49-F238E27FC236}">
                <a16:creationId xmlns:a16="http://schemas.microsoft.com/office/drawing/2014/main" id="{6344250E-83D2-4622-BC0F-02E4B7150370}"/>
              </a:ext>
            </a:extLst>
          </p:cNvPr>
          <p:cNvPicPr>
            <a:picLocks noChangeAspect="1"/>
          </p:cNvPicPr>
          <p:nvPr/>
        </p:nvPicPr>
        <p:blipFill rotWithShape="1">
          <a:blip r:embed="rId4"/>
          <a:srcRect t="22219"/>
          <a:stretch/>
        </p:blipFill>
        <p:spPr>
          <a:xfrm>
            <a:off x="229407" y="2767210"/>
            <a:ext cx="5637647" cy="2122004"/>
          </a:xfrm>
          <a:prstGeom prst="rect">
            <a:avLst/>
          </a:prstGeom>
        </p:spPr>
      </p:pic>
    </p:spTree>
    <p:extLst>
      <p:ext uri="{BB962C8B-B14F-4D97-AF65-F5344CB8AC3E}">
        <p14:creationId xmlns:p14="http://schemas.microsoft.com/office/powerpoint/2010/main" val="23578908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HIGH SCHOOL FINANCIAL AID NIGHTS</a:t>
            </a:r>
            <a:endParaRPr dirty="0"/>
          </a:p>
        </p:txBody>
      </p:sp>
      <p:pic>
        <p:nvPicPr>
          <p:cNvPr id="19" name="Picture 18">
            <a:extLst>
              <a:ext uri="{FF2B5EF4-FFF2-40B4-BE49-F238E27FC236}">
                <a16:creationId xmlns:a16="http://schemas.microsoft.com/office/drawing/2014/main" id="{5184B6DC-D7F0-4DAE-9EBB-2E621A425446}"/>
              </a:ext>
            </a:extLst>
          </p:cNvPr>
          <p:cNvPicPr>
            <a:picLocks noChangeAspect="1"/>
          </p:cNvPicPr>
          <p:nvPr/>
        </p:nvPicPr>
        <p:blipFill rotWithShape="1">
          <a:blip r:embed="rId3"/>
          <a:srcRect r="2055"/>
          <a:stretch/>
        </p:blipFill>
        <p:spPr>
          <a:xfrm>
            <a:off x="191729" y="1382737"/>
            <a:ext cx="5888867" cy="2500217"/>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94AEF5C7-C7DE-4B05-A021-5D67CF792A74}"/>
              </a:ext>
            </a:extLst>
          </p:cNvPr>
          <p:cNvPicPr>
            <a:picLocks noChangeAspect="1"/>
          </p:cNvPicPr>
          <p:nvPr/>
        </p:nvPicPr>
        <p:blipFill rotWithShape="1">
          <a:blip r:embed="rId4"/>
          <a:srcRect l="3901" t="10767" r="21029" b="4776"/>
          <a:stretch/>
        </p:blipFill>
        <p:spPr>
          <a:xfrm>
            <a:off x="1220155" y="3814441"/>
            <a:ext cx="4446639" cy="1238865"/>
          </a:xfrm>
          <a:prstGeom prst="rect">
            <a:avLst/>
          </a:prstGeom>
          <a:effectLst>
            <a:outerShdw blurRad="50800" dist="38100" dir="2700000" algn="tl" rotWithShape="0">
              <a:prstClr val="black">
                <a:alpha val="40000"/>
              </a:prstClr>
            </a:outerShdw>
          </a:effectLst>
        </p:spPr>
      </p:pic>
      <p:sp>
        <p:nvSpPr>
          <p:cNvPr id="21" name="Arrow: Right 20">
            <a:extLst>
              <a:ext uri="{FF2B5EF4-FFF2-40B4-BE49-F238E27FC236}">
                <a16:creationId xmlns:a16="http://schemas.microsoft.com/office/drawing/2014/main" id="{5CD46778-D58E-4DDE-9BB8-4226A81DC865}"/>
              </a:ext>
            </a:extLst>
          </p:cNvPr>
          <p:cNvSpPr/>
          <p:nvPr/>
        </p:nvSpPr>
        <p:spPr>
          <a:xfrm rot="20399420">
            <a:off x="511192" y="4415906"/>
            <a:ext cx="978408" cy="484632"/>
          </a:xfrm>
          <a:prstGeom prst="rightArrow">
            <a:avLst/>
          </a:prstGeom>
          <a:solidFill>
            <a:srgbClr val="9FD6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oogle Shape;679;p37">
            <a:extLst>
              <a:ext uri="{FF2B5EF4-FFF2-40B4-BE49-F238E27FC236}">
                <a16:creationId xmlns:a16="http://schemas.microsoft.com/office/drawing/2014/main" id="{AF1204BE-4C37-4EFD-8EF6-3578E2D75ABF}"/>
              </a:ext>
            </a:extLst>
          </p:cNvPr>
          <p:cNvGrpSpPr/>
          <p:nvPr/>
        </p:nvGrpSpPr>
        <p:grpSpPr>
          <a:xfrm>
            <a:off x="367138" y="628994"/>
            <a:ext cx="311806" cy="293361"/>
            <a:chOff x="5972700" y="2330200"/>
            <a:chExt cx="411625" cy="387275"/>
          </a:xfrm>
        </p:grpSpPr>
        <p:sp>
          <p:nvSpPr>
            <p:cNvPr id="24" name="Google Shape;680;p37">
              <a:extLst>
                <a:ext uri="{FF2B5EF4-FFF2-40B4-BE49-F238E27FC236}">
                  <a16:creationId xmlns:a16="http://schemas.microsoft.com/office/drawing/2014/main" id="{147DE067-70B6-4EAE-84AC-3AF4136B2CC0}"/>
                </a:ext>
              </a:extLst>
            </p:cNvPr>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81;p37">
              <a:extLst>
                <a:ext uri="{FF2B5EF4-FFF2-40B4-BE49-F238E27FC236}">
                  <a16:creationId xmlns:a16="http://schemas.microsoft.com/office/drawing/2014/main" id="{763F27B4-E935-4BBF-8B6F-BDBF26CCA703}"/>
                </a:ext>
              </a:extLst>
            </p:cNvPr>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a:extLst>
              <a:ext uri="{FF2B5EF4-FFF2-40B4-BE49-F238E27FC236}">
                <a16:creationId xmlns:a16="http://schemas.microsoft.com/office/drawing/2014/main" id="{0C039E4B-8063-42A6-82A6-4051BE5B1C3D}"/>
              </a:ext>
            </a:extLst>
          </p:cNvPr>
          <p:cNvSpPr txBox="1"/>
          <p:nvPr/>
        </p:nvSpPr>
        <p:spPr>
          <a:xfrm>
            <a:off x="6289748" y="1478683"/>
            <a:ext cx="2765322" cy="2308324"/>
          </a:xfrm>
          <a:prstGeom prst="rect">
            <a:avLst/>
          </a:prstGeom>
          <a:noFill/>
        </p:spPr>
        <p:txBody>
          <a:bodyPr wrap="square" rtlCol="0">
            <a:spAutoFit/>
          </a:bodyPr>
          <a:lstStyle/>
          <a:p>
            <a:r>
              <a:rPr lang="en-US" sz="1800" dirty="0">
                <a:solidFill>
                  <a:srgbClr val="263248"/>
                </a:solidFill>
                <a:latin typeface="Roboto Condensed Light" panose="02000000000000000000" pitchFamily="2" charset="0"/>
                <a:ea typeface="Roboto Condensed Light" panose="02000000000000000000" pitchFamily="2" charset="0"/>
              </a:rPr>
              <a:t>The OASFAA Outreach Committee can help facilitate your school’s Financial Aid presentation even virtually. If you would like a presentation, please complete a request for a presenter on the OASFAA website. </a:t>
            </a:r>
          </a:p>
        </p:txBody>
      </p:sp>
    </p:spTree>
    <p:extLst>
      <p:ext uri="{BB962C8B-B14F-4D97-AF65-F5344CB8AC3E}">
        <p14:creationId xmlns:p14="http://schemas.microsoft.com/office/powerpoint/2010/main" val="12319034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4" y="392575"/>
            <a:ext cx="5944335"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600" b="1" dirty="0">
                <a:latin typeface="Roboto Condensed Light" panose="02000000000000000000" pitchFamily="2" charset="0"/>
                <a:ea typeface="Roboto Condensed Light" panose="02000000000000000000" pitchFamily="2" charset="0"/>
              </a:rPr>
              <a:t>COLLEGE ACCESS AND SCHOOL COUNSELORS CONTACT DATABASE</a:t>
            </a:r>
            <a:endParaRPr lang="en-US" sz="1600" dirty="0"/>
          </a:p>
        </p:txBody>
      </p:sp>
      <p:grpSp>
        <p:nvGrpSpPr>
          <p:cNvPr id="23" name="Google Shape;679;p37">
            <a:extLst>
              <a:ext uri="{FF2B5EF4-FFF2-40B4-BE49-F238E27FC236}">
                <a16:creationId xmlns:a16="http://schemas.microsoft.com/office/drawing/2014/main" id="{AF1204BE-4C37-4EFD-8EF6-3578E2D75ABF}"/>
              </a:ext>
            </a:extLst>
          </p:cNvPr>
          <p:cNvGrpSpPr/>
          <p:nvPr/>
        </p:nvGrpSpPr>
        <p:grpSpPr>
          <a:xfrm>
            <a:off x="367138" y="628994"/>
            <a:ext cx="311806" cy="293361"/>
            <a:chOff x="5972700" y="2330200"/>
            <a:chExt cx="411625" cy="387275"/>
          </a:xfrm>
        </p:grpSpPr>
        <p:sp>
          <p:nvSpPr>
            <p:cNvPr id="24" name="Google Shape;680;p37">
              <a:extLst>
                <a:ext uri="{FF2B5EF4-FFF2-40B4-BE49-F238E27FC236}">
                  <a16:creationId xmlns:a16="http://schemas.microsoft.com/office/drawing/2014/main" id="{147DE067-70B6-4EAE-84AC-3AF4136B2CC0}"/>
                </a:ext>
              </a:extLst>
            </p:cNvPr>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81;p37">
              <a:extLst>
                <a:ext uri="{FF2B5EF4-FFF2-40B4-BE49-F238E27FC236}">
                  <a16:creationId xmlns:a16="http://schemas.microsoft.com/office/drawing/2014/main" id="{763F27B4-E935-4BBF-8B6F-BDBF26CCA703}"/>
                </a:ext>
              </a:extLst>
            </p:cNvPr>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a:extLst>
              <a:ext uri="{FF2B5EF4-FFF2-40B4-BE49-F238E27FC236}">
                <a16:creationId xmlns:a16="http://schemas.microsoft.com/office/drawing/2014/main" id="{92BE23FA-01D9-4DDB-AD4D-7F73984411B4}"/>
              </a:ext>
            </a:extLst>
          </p:cNvPr>
          <p:cNvSpPr txBox="1"/>
          <p:nvPr/>
        </p:nvSpPr>
        <p:spPr>
          <a:xfrm>
            <a:off x="1051177" y="1498358"/>
            <a:ext cx="6870925" cy="1015663"/>
          </a:xfrm>
          <a:prstGeom prst="rect">
            <a:avLst/>
          </a:prstGeom>
          <a:noFill/>
        </p:spPr>
        <p:txBody>
          <a:bodyPr wrap="square">
            <a:spAutoFit/>
          </a:bodyPr>
          <a:lstStyle/>
          <a:p>
            <a:pPr marL="101600" indent="0" algn="ctr">
              <a:buNone/>
            </a:pPr>
            <a:r>
              <a:rPr lang="en-US" sz="2000" b="1" dirty="0">
                <a:latin typeface="Roboto Condensed Light" panose="02000000000000000000" pitchFamily="2" charset="0"/>
                <a:ea typeface="Roboto Condensed Light" panose="02000000000000000000" pitchFamily="2" charset="0"/>
              </a:rPr>
              <a:t>Make sure you put your name and email address into our College Access and School Counselors Contact Database</a:t>
            </a:r>
          </a:p>
          <a:p>
            <a:pPr marL="101600" indent="0" algn="ctr">
              <a:buNone/>
            </a:pPr>
            <a:r>
              <a:rPr lang="en-US" sz="2000" dirty="0">
                <a:latin typeface="Roboto Condensed Light" panose="02000000000000000000" pitchFamily="2" charset="0"/>
                <a:ea typeface="Roboto Condensed Light" panose="02000000000000000000" pitchFamily="2" charset="0"/>
              </a:rPr>
              <a:t>at </a:t>
            </a:r>
            <a:r>
              <a:rPr lang="en-US" sz="2000" dirty="0">
                <a:latin typeface="Roboto Condensed Light" panose="02000000000000000000" pitchFamily="2" charset="0"/>
                <a:ea typeface="Roboto Condensed Light" panose="02000000000000000000" pitchFamily="2" charset="0"/>
                <a:hlinkClick r:id="rId3"/>
              </a:rPr>
              <a:t>www.oasfaa.org</a:t>
            </a:r>
            <a:endParaRPr lang="en-US" sz="2000" b="1" dirty="0">
              <a:latin typeface="Roboto Condensed Light" panose="02000000000000000000" pitchFamily="2" charset="0"/>
              <a:ea typeface="Roboto Condensed Light" panose="02000000000000000000" pitchFamily="2" charset="0"/>
            </a:endParaRPr>
          </a:p>
        </p:txBody>
      </p:sp>
      <p:pic>
        <p:nvPicPr>
          <p:cNvPr id="3" name="Picture 2">
            <a:extLst>
              <a:ext uri="{FF2B5EF4-FFF2-40B4-BE49-F238E27FC236}">
                <a16:creationId xmlns:a16="http://schemas.microsoft.com/office/drawing/2014/main" id="{94A74A22-F5DB-46D6-ABB3-DC207DCC8054}"/>
              </a:ext>
            </a:extLst>
          </p:cNvPr>
          <p:cNvPicPr>
            <a:picLocks noChangeAspect="1"/>
          </p:cNvPicPr>
          <p:nvPr/>
        </p:nvPicPr>
        <p:blipFill rotWithShape="1">
          <a:blip r:embed="rId4"/>
          <a:srcRect t="42446" r="32532"/>
          <a:stretch/>
        </p:blipFill>
        <p:spPr>
          <a:xfrm>
            <a:off x="1881018" y="3021496"/>
            <a:ext cx="5381964" cy="1431234"/>
          </a:xfrm>
          <a:prstGeom prst="rect">
            <a:avLst/>
          </a:prstGeom>
        </p:spPr>
      </p:pic>
    </p:spTree>
    <p:extLst>
      <p:ext uri="{BB962C8B-B14F-4D97-AF65-F5344CB8AC3E}">
        <p14:creationId xmlns:p14="http://schemas.microsoft.com/office/powerpoint/2010/main" val="127156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7" name="Google Shape;586;p37">
            <a:extLst>
              <a:ext uri="{FF2B5EF4-FFF2-40B4-BE49-F238E27FC236}">
                <a16:creationId xmlns:a16="http://schemas.microsoft.com/office/drawing/2014/main" id="{BEEA611C-06C9-4318-99DD-00029BB60CE8}"/>
              </a:ext>
            </a:extLst>
          </p:cNvPr>
          <p:cNvSpPr/>
          <p:nvPr/>
        </p:nvSpPr>
        <p:spPr>
          <a:xfrm>
            <a:off x="367138" y="636380"/>
            <a:ext cx="306276" cy="278590"/>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QUESTIONS?</a:t>
            </a:r>
            <a:endParaRPr dirty="0"/>
          </a:p>
        </p:txBody>
      </p:sp>
      <p:sp>
        <p:nvSpPr>
          <p:cNvPr id="10" name="Text Placeholder 4">
            <a:extLst>
              <a:ext uri="{FF2B5EF4-FFF2-40B4-BE49-F238E27FC236}">
                <a16:creationId xmlns:a16="http://schemas.microsoft.com/office/drawing/2014/main" id="{E9160F56-C681-4C42-BF94-4C0E1C293F61}"/>
              </a:ext>
            </a:extLst>
          </p:cNvPr>
          <p:cNvSpPr txBox="1">
            <a:spLocks/>
          </p:cNvSpPr>
          <p:nvPr/>
        </p:nvSpPr>
        <p:spPr>
          <a:xfrm>
            <a:off x="315820" y="1423221"/>
            <a:ext cx="8267741" cy="35322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marL="101600" indent="0">
              <a:buNone/>
            </a:pPr>
            <a:endParaRPr lang="en-US" dirty="0">
              <a:latin typeface="Roboto Condensed Light" panose="02000000000000000000" pitchFamily="2" charset="0"/>
              <a:ea typeface="Roboto Condensed Light" panose="02000000000000000000" pitchFamily="2" charset="0"/>
              <a:hlinkClick r:id="rId3"/>
            </a:endParaRPr>
          </a:p>
          <a:p>
            <a:pPr marL="101600" indent="0">
              <a:buNone/>
            </a:pPr>
            <a:endParaRPr lang="en-US" dirty="0">
              <a:latin typeface="Roboto Condensed Light" panose="02000000000000000000" pitchFamily="2" charset="0"/>
              <a:ea typeface="Roboto Condensed Light" panose="02000000000000000000" pitchFamily="2" charset="0"/>
              <a:hlinkClick r:id="rId3"/>
            </a:endParaRPr>
          </a:p>
          <a:p>
            <a:pPr marL="101600" indent="0">
              <a:buNone/>
            </a:pPr>
            <a:endParaRPr lang="en-US" dirty="0">
              <a:latin typeface="Roboto Condensed Light" panose="02000000000000000000" pitchFamily="2" charset="0"/>
              <a:ea typeface="Roboto Condensed Light" panose="02000000000000000000" pitchFamily="2" charset="0"/>
              <a:hlinkClick r:id="rId3"/>
            </a:endParaRPr>
          </a:p>
          <a:p>
            <a:pPr marL="101600" indent="0">
              <a:buNone/>
            </a:pPr>
            <a:endParaRPr lang="en-US" dirty="0">
              <a:latin typeface="Roboto Condensed Light" panose="02000000000000000000" pitchFamily="2" charset="0"/>
              <a:ea typeface="Roboto Condensed Light" panose="02000000000000000000" pitchFamily="2" charset="0"/>
              <a:hlinkClick r:id="rId3"/>
            </a:endParaRPr>
          </a:p>
          <a:p>
            <a:pPr marL="101600" indent="0">
              <a:buNone/>
            </a:pPr>
            <a:endParaRPr lang="en-US" dirty="0">
              <a:latin typeface="Roboto Condensed Light" panose="02000000000000000000" pitchFamily="2" charset="0"/>
              <a:ea typeface="Roboto Condensed Light" panose="02000000000000000000" pitchFamily="2" charset="0"/>
              <a:hlinkClick r:id="rId3"/>
            </a:endParaRPr>
          </a:p>
          <a:p>
            <a:pPr marL="101600" indent="0">
              <a:buNone/>
            </a:pPr>
            <a:endParaRPr lang="en-US" dirty="0">
              <a:latin typeface="Roboto Condensed Light" panose="02000000000000000000" pitchFamily="2" charset="0"/>
              <a:ea typeface="Roboto Condensed Light" panose="02000000000000000000" pitchFamily="2" charset="0"/>
              <a:hlinkClick r:id="rId3"/>
            </a:endParaRPr>
          </a:p>
          <a:p>
            <a:pPr marL="101600" indent="0" algn="ctr">
              <a:buNone/>
            </a:pPr>
            <a:r>
              <a:rPr lang="en-US" b="1" dirty="0">
                <a:latin typeface="Roboto Condensed Light" panose="02000000000000000000" pitchFamily="2" charset="0"/>
                <a:ea typeface="Roboto Condensed Light" panose="02000000000000000000" pitchFamily="2" charset="0"/>
                <a:hlinkClick r:id="rId3"/>
              </a:rPr>
              <a:t>Contact us at: </a:t>
            </a:r>
            <a:r>
              <a:rPr lang="en-US" dirty="0">
                <a:latin typeface="Roboto Condensed Light" panose="02000000000000000000" pitchFamily="2" charset="0"/>
                <a:ea typeface="Roboto Condensed Light" panose="02000000000000000000" pitchFamily="2" charset="0"/>
                <a:hlinkClick r:id="rId3"/>
              </a:rPr>
              <a:t>outreach@oasfaa.org</a:t>
            </a:r>
            <a:endParaRPr lang="en-US" dirty="0">
              <a:latin typeface="Roboto Condensed Light" panose="02000000000000000000" pitchFamily="2" charset="0"/>
              <a:ea typeface="Roboto Condensed Light" panose="02000000000000000000" pitchFamily="2" charset="0"/>
            </a:endParaRPr>
          </a:p>
        </p:txBody>
      </p:sp>
      <p:pic>
        <p:nvPicPr>
          <p:cNvPr id="4" name="Picture 3" descr="A close up of a blackboard&#10;&#10;Description automatically generated">
            <a:extLst>
              <a:ext uri="{FF2B5EF4-FFF2-40B4-BE49-F238E27FC236}">
                <a16:creationId xmlns:a16="http://schemas.microsoft.com/office/drawing/2014/main" id="{DF216DAD-D980-425D-B149-1A1914FC182A}"/>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b="4695"/>
          <a:stretch/>
        </p:blipFill>
        <p:spPr>
          <a:xfrm>
            <a:off x="2865522" y="1489207"/>
            <a:ext cx="3412955" cy="2165086"/>
          </a:xfrm>
          <a:prstGeom prst="rect">
            <a:avLst/>
          </a:prstGeom>
        </p:spPr>
      </p:pic>
    </p:spTree>
    <p:extLst>
      <p:ext uri="{BB962C8B-B14F-4D97-AF65-F5344CB8AC3E}">
        <p14:creationId xmlns:p14="http://schemas.microsoft.com/office/powerpoint/2010/main" val="2995363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ACCESSING OHIO FAFSA DATA</a:t>
            </a:r>
          </a:p>
        </p:txBody>
      </p:sp>
      <p:grpSp>
        <p:nvGrpSpPr>
          <p:cNvPr id="27" name="Google Shape;735;p37"/>
          <p:cNvGrpSpPr/>
          <p:nvPr/>
        </p:nvGrpSpPr>
        <p:grpSpPr>
          <a:xfrm>
            <a:off x="346253" y="654825"/>
            <a:ext cx="333035" cy="241699"/>
            <a:chOff x="3932350" y="3714775"/>
            <a:chExt cx="439650" cy="319075"/>
          </a:xfrm>
        </p:grpSpPr>
        <p:sp>
          <p:nvSpPr>
            <p:cNvPr id="28" name="Google Shape;736;p37"/>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37;p37"/>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38;p37"/>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39;p37"/>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40;p37"/>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67628" y="1523046"/>
            <a:ext cx="8944036" cy="3302955"/>
          </a:xfrm>
        </p:spPr>
        <p:txBody>
          <a:bodyPr/>
          <a:lstStyle/>
          <a:p>
            <a:r>
              <a:rPr lang="en-US" dirty="0">
                <a:hlinkClick r:id="rId3"/>
              </a:rPr>
              <a:t>https://www.ohio-k12.help/fafsa/</a:t>
            </a:r>
            <a:endParaRPr lang="en-US" dirty="0"/>
          </a:p>
          <a:p>
            <a:r>
              <a:rPr lang="en-US" dirty="0"/>
              <a:t>Must sign an agreement to access data</a:t>
            </a:r>
          </a:p>
          <a:p>
            <a:r>
              <a:rPr lang="en-US" dirty="0"/>
              <a:t>Can designate who has access to the data</a:t>
            </a:r>
          </a:p>
          <a:p>
            <a:r>
              <a:rPr lang="en-US" dirty="0"/>
              <a:t>Website contains running dashboard of Ohio FAFSA numbers</a:t>
            </a:r>
          </a:p>
          <a:p>
            <a:r>
              <a:rPr lang="en-US" dirty="0"/>
              <a:t>Contains roster of districts that have agreements on file</a:t>
            </a:r>
          </a:p>
          <a:p>
            <a:r>
              <a:rPr lang="en-US" dirty="0"/>
              <a:t>Allows you to have student-level data for targeted outreach</a:t>
            </a:r>
          </a:p>
          <a:p>
            <a:r>
              <a:rPr lang="en-US" dirty="0"/>
              <a:t>Many enhancements since last year and more coming this October</a:t>
            </a:r>
          </a:p>
          <a:p>
            <a:r>
              <a:rPr lang="en-US" dirty="0"/>
              <a:t>Indicates which students were selected for verification </a:t>
            </a:r>
          </a:p>
          <a:p>
            <a:endParaRPr lang="en-US" sz="2400" dirty="0"/>
          </a:p>
        </p:txBody>
      </p:sp>
    </p:spTree>
    <p:extLst>
      <p:ext uri="{BB962C8B-B14F-4D97-AF65-F5344CB8AC3E}">
        <p14:creationId xmlns:p14="http://schemas.microsoft.com/office/powerpoint/2010/main" val="3056325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OHIO FAFSA COMPLETIONS YEAR OVER YEAR</a:t>
            </a:r>
            <a:endParaRPr dirty="0"/>
          </a:p>
        </p:txBody>
      </p:sp>
      <p:pic>
        <p:nvPicPr>
          <p:cNvPr id="21" name="Content Placeholder 9">
            <a:extLst>
              <a:ext uri="{FF2B5EF4-FFF2-40B4-BE49-F238E27FC236}">
                <a16:creationId xmlns:a16="http://schemas.microsoft.com/office/drawing/2014/main" id="{BD6A1AA7-9411-4160-9625-358EBEA76029}"/>
              </a:ext>
            </a:extLst>
          </p:cNvPr>
          <p:cNvPicPr>
            <a:picLocks noChangeAspect="1"/>
          </p:cNvPicPr>
          <p:nvPr/>
        </p:nvPicPr>
        <p:blipFill rotWithShape="1">
          <a:blip r:embed="rId3"/>
          <a:srcRect r="1256"/>
          <a:stretch/>
        </p:blipFill>
        <p:spPr>
          <a:xfrm>
            <a:off x="3872251" y="1379930"/>
            <a:ext cx="5147734" cy="2270276"/>
          </a:xfrm>
          <a:prstGeom prst="rect">
            <a:avLst/>
          </a:prstGeom>
          <a:effectLst>
            <a:outerShdw blurRad="50800" dist="38100" dir="2700000" algn="tl" rotWithShape="0">
              <a:prstClr val="black">
                <a:alpha val="40000"/>
              </a:prstClr>
            </a:outerShdw>
          </a:effectLst>
        </p:spPr>
      </p:pic>
      <p:sp>
        <p:nvSpPr>
          <p:cNvPr id="22" name="TextBox 21"/>
          <p:cNvSpPr txBox="1"/>
          <p:nvPr/>
        </p:nvSpPr>
        <p:spPr>
          <a:xfrm>
            <a:off x="106126" y="2515068"/>
            <a:ext cx="3286477" cy="461665"/>
          </a:xfrm>
          <a:prstGeom prst="rect">
            <a:avLst/>
          </a:prstGeom>
          <a:noFill/>
        </p:spPr>
        <p:txBody>
          <a:bodyPr wrap="none" rtlCol="0">
            <a:spAutoFit/>
          </a:bodyPr>
          <a:lstStyle/>
          <a:p>
            <a:r>
              <a:rPr lang="en-US" sz="2400" b="1" dirty="0" err="1">
                <a:solidFill>
                  <a:srgbClr val="003B68"/>
                </a:solidFill>
                <a:latin typeface="Roboto Condensed Light" panose="020B0604020202020204" charset="0"/>
                <a:ea typeface="Roboto Condensed Light" panose="020B0604020202020204" charset="0"/>
              </a:rPr>
              <a:t>NCAN’s</a:t>
            </a:r>
            <a:r>
              <a:rPr lang="en-US" sz="2400" b="1" dirty="0">
                <a:solidFill>
                  <a:srgbClr val="003B68"/>
                </a:solidFill>
                <a:latin typeface="Roboto Condensed Light" panose="020B0604020202020204" charset="0"/>
                <a:ea typeface="Roboto Condensed Light" panose="020B0604020202020204" charset="0"/>
              </a:rPr>
              <a:t> Form Your Future</a:t>
            </a:r>
          </a:p>
        </p:txBody>
      </p:sp>
      <p:sp>
        <p:nvSpPr>
          <p:cNvPr id="23" name="TextBox 22"/>
          <p:cNvSpPr txBox="1"/>
          <p:nvPr/>
        </p:nvSpPr>
        <p:spPr>
          <a:xfrm>
            <a:off x="275899" y="2976733"/>
            <a:ext cx="2971619" cy="307777"/>
          </a:xfrm>
          <a:prstGeom prst="rect">
            <a:avLst/>
          </a:prstGeom>
          <a:noFill/>
        </p:spPr>
        <p:txBody>
          <a:bodyPr wrap="square" rtlCol="0">
            <a:spAutoFit/>
          </a:bodyPr>
          <a:lstStyle/>
          <a:p>
            <a:r>
              <a:rPr lang="en-US" u="sng" dirty="0">
                <a:solidFill>
                  <a:srgbClr val="0066FF"/>
                </a:solidFill>
                <a:latin typeface="Roboto Condensed Light" panose="020B0604020202020204" charset="0"/>
                <a:ea typeface="Roboto Condensed Light" panose="020B0604020202020204" charset="0"/>
              </a:rPr>
              <a:t>https://www.oasfaa.org/counselors</a:t>
            </a:r>
            <a:endParaRPr lang="en-US" dirty="0">
              <a:solidFill>
                <a:srgbClr val="0066FF"/>
              </a:solidFill>
              <a:latin typeface="Roboto Condensed Light" panose="020B0604020202020204" charset="0"/>
              <a:ea typeface="Roboto Condensed Light" panose="020B0604020202020204" charset="0"/>
            </a:endParaRPr>
          </a:p>
        </p:txBody>
      </p:sp>
      <p:pic>
        <p:nvPicPr>
          <p:cNvPr id="24" name="Picture 23">
            <a:extLst>
              <a:ext uri="{FF2B5EF4-FFF2-40B4-BE49-F238E27FC236}">
                <a16:creationId xmlns:a16="http://schemas.microsoft.com/office/drawing/2014/main" id="{05EC8BB7-F9BD-42A6-BE46-5CF3B641FA43}"/>
              </a:ext>
            </a:extLst>
          </p:cNvPr>
          <p:cNvPicPr>
            <a:picLocks noChangeAspect="1"/>
          </p:cNvPicPr>
          <p:nvPr/>
        </p:nvPicPr>
        <p:blipFill rotWithShape="1">
          <a:blip r:embed="rId4"/>
          <a:srcRect r="17402"/>
          <a:stretch/>
        </p:blipFill>
        <p:spPr>
          <a:xfrm>
            <a:off x="1584512" y="3746175"/>
            <a:ext cx="5508645" cy="988032"/>
          </a:xfrm>
          <a:prstGeom prst="rect">
            <a:avLst/>
          </a:prstGeom>
          <a:effectLst>
            <a:outerShdw blurRad="50800" dist="38100" dir="2700000" algn="tl" rotWithShape="0">
              <a:prstClr val="black">
                <a:alpha val="40000"/>
              </a:prstClr>
            </a:outerShdw>
          </a:effectLst>
        </p:spPr>
      </p:pic>
      <p:sp>
        <p:nvSpPr>
          <p:cNvPr id="25" name="Arrow: Right 15">
            <a:extLst>
              <a:ext uri="{FF2B5EF4-FFF2-40B4-BE49-F238E27FC236}">
                <a16:creationId xmlns:a16="http://schemas.microsoft.com/office/drawing/2014/main" id="{6FCAE055-F231-41A1-9C18-289D25916F52}"/>
              </a:ext>
            </a:extLst>
          </p:cNvPr>
          <p:cNvSpPr/>
          <p:nvPr/>
        </p:nvSpPr>
        <p:spPr>
          <a:xfrm>
            <a:off x="106126" y="3997875"/>
            <a:ext cx="1575880" cy="484632"/>
          </a:xfrm>
          <a:prstGeom prst="rightArrow">
            <a:avLst/>
          </a:prstGeom>
          <a:solidFill>
            <a:srgbClr val="9FD6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14">
            <a:extLst>
              <a:ext uri="{FF2B5EF4-FFF2-40B4-BE49-F238E27FC236}">
                <a16:creationId xmlns:a16="http://schemas.microsoft.com/office/drawing/2014/main" id="{329A75EA-F0DD-4AD2-94CB-03E7228E2AC3}"/>
              </a:ext>
            </a:extLst>
          </p:cNvPr>
          <p:cNvSpPr/>
          <p:nvPr/>
        </p:nvSpPr>
        <p:spPr>
          <a:xfrm rot="17419291">
            <a:off x="7177675" y="2826343"/>
            <a:ext cx="978408" cy="484632"/>
          </a:xfrm>
          <a:prstGeom prst="rightArrow">
            <a:avLst/>
          </a:prstGeom>
          <a:solidFill>
            <a:srgbClr val="9FD6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oogle Shape;735;p37"/>
          <p:cNvGrpSpPr/>
          <p:nvPr/>
        </p:nvGrpSpPr>
        <p:grpSpPr>
          <a:xfrm>
            <a:off x="346253" y="654825"/>
            <a:ext cx="333035" cy="241699"/>
            <a:chOff x="3932350" y="3714775"/>
            <a:chExt cx="439650" cy="319075"/>
          </a:xfrm>
        </p:grpSpPr>
        <p:sp>
          <p:nvSpPr>
            <p:cNvPr id="28" name="Google Shape;736;p37"/>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37;p37"/>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38;p37"/>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39;p37"/>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40;p37"/>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06831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FINANCIAL AID CHATBOT</a:t>
            </a:r>
          </a:p>
        </p:txBody>
      </p:sp>
      <p:grpSp>
        <p:nvGrpSpPr>
          <p:cNvPr id="27" name="Google Shape;735;p37"/>
          <p:cNvGrpSpPr/>
          <p:nvPr/>
        </p:nvGrpSpPr>
        <p:grpSpPr>
          <a:xfrm>
            <a:off x="346253" y="654825"/>
            <a:ext cx="333035" cy="241699"/>
            <a:chOff x="3932350" y="3714775"/>
            <a:chExt cx="439650" cy="319075"/>
          </a:xfrm>
        </p:grpSpPr>
        <p:sp>
          <p:nvSpPr>
            <p:cNvPr id="28" name="Google Shape;736;p37"/>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37;p37"/>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38;p37"/>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39;p37"/>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40;p37"/>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FFFF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Text Placeholder 4">
            <a:extLst>
              <a:ext uri="{FF2B5EF4-FFF2-40B4-BE49-F238E27FC236}">
                <a16:creationId xmlns:a16="http://schemas.microsoft.com/office/drawing/2014/main" id="{7175463E-D84A-4D3E-9726-5D482C90F622}"/>
              </a:ext>
            </a:extLst>
          </p:cNvPr>
          <p:cNvSpPr>
            <a:spLocks noGrp="1"/>
          </p:cNvSpPr>
          <p:nvPr>
            <p:ph type="body" idx="2"/>
          </p:nvPr>
        </p:nvSpPr>
        <p:spPr>
          <a:xfrm>
            <a:off x="0" y="1315023"/>
            <a:ext cx="8944036" cy="3828477"/>
          </a:xfrm>
        </p:spPr>
        <p:txBody>
          <a:bodyPr/>
          <a:lstStyle/>
          <a:p>
            <a:pPr>
              <a:spcAft>
                <a:spcPts val="1600"/>
              </a:spcAft>
            </a:pPr>
            <a:r>
              <a:rPr lang="en-US" dirty="0"/>
              <a:t>The College Board created a FAFSA chatbot </a:t>
            </a:r>
            <a:r>
              <a:rPr lang="en-US" dirty="0">
                <a:hlinkClick r:id="rId3"/>
              </a:rPr>
              <a:t>https://www.getfafsahelp.org/cb/</a:t>
            </a:r>
            <a:endParaRPr lang="en-US" dirty="0"/>
          </a:p>
          <a:p>
            <a:pPr>
              <a:spcAft>
                <a:spcPts val="1600"/>
              </a:spcAft>
            </a:pPr>
            <a:r>
              <a:rPr lang="en-US" dirty="0"/>
              <a:t>Made available nationwide this spring due to the pandemic</a:t>
            </a:r>
          </a:p>
          <a:p>
            <a:pPr>
              <a:spcAft>
                <a:spcPts val="1600"/>
              </a:spcAft>
            </a:pPr>
            <a:r>
              <a:rPr lang="en-US" dirty="0"/>
              <a:t>Contracted advisors will be available to respond to difficult student questions that CHATBOT cannot answer</a:t>
            </a:r>
          </a:p>
          <a:p>
            <a:pPr>
              <a:spcAft>
                <a:spcPts val="1600"/>
              </a:spcAft>
            </a:pPr>
            <a:r>
              <a:rPr lang="en-US" dirty="0"/>
              <a:t>Available through September 30 to everyone</a:t>
            </a:r>
          </a:p>
          <a:p>
            <a:pPr>
              <a:spcAft>
                <a:spcPts val="1600"/>
              </a:spcAft>
            </a:pPr>
            <a:r>
              <a:rPr lang="en-US" dirty="0"/>
              <a:t>Starting October 1: for the 21-22 FAFSA, student will have to sign up for the Opportunity Scholarship program at College Board to have access to </a:t>
            </a:r>
            <a:br>
              <a:rPr lang="en-US" dirty="0"/>
            </a:br>
            <a:r>
              <a:rPr lang="en-US" dirty="0"/>
              <a:t>the tool</a:t>
            </a:r>
          </a:p>
          <a:p>
            <a:pPr marL="101600" indent="0">
              <a:buNone/>
            </a:pPr>
            <a:endParaRPr lang="en-US" dirty="0"/>
          </a:p>
        </p:txBody>
      </p:sp>
    </p:spTree>
    <p:extLst>
      <p:ext uri="{BB962C8B-B14F-4D97-AF65-F5344CB8AC3E}">
        <p14:creationId xmlns:p14="http://schemas.microsoft.com/office/powerpoint/2010/main" val="2888701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175932" y="3164620"/>
            <a:ext cx="5354714" cy="1544849"/>
          </a:xfrm>
          <a:prstGeom prst="rect">
            <a:avLst/>
          </a:prstGeom>
        </p:spPr>
        <p:txBody>
          <a:bodyPr spcFirstLastPara="1" wrap="square" lIns="91425" tIns="91425" rIns="91425" bIns="91425" anchor="b" anchorCtr="0">
            <a:noAutofit/>
          </a:bodyPr>
          <a:lstStyle/>
          <a:p>
            <a:pPr lvl="0"/>
            <a:r>
              <a:rPr lang="en-US" dirty="0"/>
              <a:t>TESTING CHANGES RELATED </a:t>
            </a:r>
            <a:br>
              <a:rPr lang="en-US" dirty="0"/>
            </a:br>
            <a:r>
              <a:rPr lang="en-US" dirty="0"/>
              <a:t>TO ADMISSIONS </a:t>
            </a:r>
            <a:br>
              <a:rPr lang="en-US" dirty="0"/>
            </a:br>
            <a:r>
              <a:rPr lang="en-US" dirty="0"/>
              <a:t>AND SCHOLARSHIPS</a:t>
            </a:r>
          </a:p>
        </p:txBody>
      </p:sp>
    </p:spTree>
    <p:extLst>
      <p:ext uri="{BB962C8B-B14F-4D97-AF65-F5344CB8AC3E}">
        <p14:creationId xmlns:p14="http://schemas.microsoft.com/office/powerpoint/2010/main" val="3195072719"/>
      </p:ext>
    </p:extLst>
  </p:cSld>
  <p:clrMapOvr>
    <a:masterClrMapping/>
  </p:clrMapOvr>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AB41D36B6CBC41A5BD88555E2A9B4A" ma:contentTypeVersion="10" ma:contentTypeDescription="Create a new document." ma:contentTypeScope="" ma:versionID="ed131fa0b0044edbd988e3812bbed5a6">
  <xsd:schema xmlns:xsd="http://www.w3.org/2001/XMLSchema" xmlns:xs="http://www.w3.org/2001/XMLSchema" xmlns:p="http://schemas.microsoft.com/office/2006/metadata/properties" xmlns:ns1="http://schemas.microsoft.com/sharepoint/v3" xmlns:ns3="475dfdc2-cc81-46e8-8658-0e9655c0f729" targetNamespace="http://schemas.microsoft.com/office/2006/metadata/properties" ma:root="true" ma:fieldsID="e26e312f6577e28abcc2f00799a72817" ns1:_="" ns3:_="">
    <xsd:import namespace="http://schemas.microsoft.com/sharepoint/v3"/>
    <xsd:import namespace="475dfdc2-cc81-46e8-8658-0e9655c0f729"/>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5dfdc2-cc81-46e8-8658-0e9655c0f72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B012F1-EA72-4C34-8F87-90DE046D5F98}">
  <ds:schemaRefs>
    <ds:schemaRef ds:uri="http://schemas.microsoft.com/sharepoint/v3/contenttype/forms"/>
  </ds:schemaRefs>
</ds:datastoreItem>
</file>

<file path=customXml/itemProps2.xml><?xml version="1.0" encoding="utf-8"?>
<ds:datastoreItem xmlns:ds="http://schemas.openxmlformats.org/officeDocument/2006/customXml" ds:itemID="{282B67FC-1FBE-46BF-AFE0-081E772E078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475dfdc2-cc81-46e8-8658-0e9655c0f729"/>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EF1254C6-F07F-48F3-B9E6-039E4E0F8B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75dfdc2-cc81-46e8-8658-0e9655c0f7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9156</TotalTime>
  <Words>3294</Words>
  <Application>Microsoft Macintosh PowerPoint</Application>
  <PresentationFormat>On-screen Show (16:9)</PresentationFormat>
  <Paragraphs>261</Paragraphs>
  <Slides>56</Slides>
  <Notes>56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Roboto Condensed Light</vt:lpstr>
      <vt:lpstr>Arvo</vt:lpstr>
      <vt:lpstr>Arial</vt:lpstr>
      <vt:lpstr>Wingdings</vt:lpstr>
      <vt:lpstr>Roboto Condensed</vt:lpstr>
      <vt:lpstr>Courier New</vt:lpstr>
      <vt:lpstr>Salerio template</vt:lpstr>
      <vt:lpstr>FINANCIAL AID UPDATES For the 2021-2022 School Year</vt:lpstr>
      <vt:lpstr>ABOUT OASFAA AND THIS PRESENTATION</vt:lpstr>
      <vt:lpstr>THE COVID-19 IMPACT ON FINANCIAL AID</vt:lpstr>
      <vt:lpstr>FAFSA PROCESSING NUMBERS</vt:lpstr>
      <vt:lpstr>OHIO FAFSA NUMBERS</vt:lpstr>
      <vt:lpstr>ACCESSING OHIO FAFSA DATA</vt:lpstr>
      <vt:lpstr>OHIO FAFSA COMPLETIONS YEAR OVER YEAR</vt:lpstr>
      <vt:lpstr>FINANCIAL AID CHATBOT</vt:lpstr>
      <vt:lpstr>TESTING CHANGES RELATED  TO ADMISSIONS  AND SCHOLARSHIPS</vt:lpstr>
      <vt:lpstr>TEST OPTIONAL VS. TEST BLIND</vt:lpstr>
      <vt:lpstr>TESTING CHANGES</vt:lpstr>
      <vt:lpstr>TESTING CHANGES</vt:lpstr>
      <vt:lpstr>TESTING CHANGES</vt:lpstr>
      <vt:lpstr>FAFSA UPDATES FOR 2021-2022</vt:lpstr>
      <vt:lpstr>FEDERAL STUDENT AID ID (FSA ID)</vt:lpstr>
      <vt:lpstr>PARENT AND STUDENT SIGNATURE</vt:lpstr>
      <vt:lpstr>PARENT AND STUDENT SIGNATURE</vt:lpstr>
      <vt:lpstr>CHANGES TO THE 2021-2022 FAFSA</vt:lpstr>
      <vt:lpstr>FAFSA UPDATES FOR 2021-2022</vt:lpstr>
      <vt:lpstr>PowerPoint Presentation</vt:lpstr>
      <vt:lpstr>MOBILE APP UPDATES</vt:lpstr>
      <vt:lpstr>DEPENDENCY STATUS</vt:lpstr>
      <vt:lpstr>DEPENDENCY STATUS DETERMINATION</vt:lpstr>
      <vt:lpstr>PowerPoint Presentation</vt:lpstr>
      <vt:lpstr>HOMELESS / AT RISK FOR HOMELESSNESS</vt:lpstr>
      <vt:lpstr>HOMELESS / AT RISK FOR HOMELESSNESS</vt:lpstr>
      <vt:lpstr>STUDENT DETERMINED TO BE DEPENDENT</vt:lpstr>
      <vt:lpstr>WHO IS THE PARENT?</vt:lpstr>
      <vt:lpstr>STUDENT DETERMINED TO BE DEPENDENT (SPECIAL CIRCUMSTANCES)</vt:lpstr>
      <vt:lpstr>STUDENT DETERMINED TO BE DEPENDENT (SPECIAL CIRCUMSTANCES)</vt:lpstr>
      <vt:lpstr>DEPENDENCY SPECIAL CIRCUMSTANCES</vt:lpstr>
      <vt:lpstr>DEPENDENCY SPECIAL CIRCUMSTANCES</vt:lpstr>
      <vt:lpstr>PARENT REFUSAL TO FILE THE FAFSA</vt:lpstr>
      <vt:lpstr>PARENT REFUSAL TO FILE THE FAFSA</vt:lpstr>
      <vt:lpstr>VERIFICATION </vt:lpstr>
      <vt:lpstr>VERIFICATION</vt:lpstr>
      <vt:lpstr>VERIFICATION</vt:lpstr>
      <vt:lpstr>VERIFICATION</vt:lpstr>
      <vt:lpstr>VERIFICATION</vt:lpstr>
      <vt:lpstr>SPECIAL CIRCUMSTANCES</vt:lpstr>
      <vt:lpstr>OTHER SPECIAL CIRCUMSTANCES</vt:lpstr>
      <vt:lpstr>EXAMPLES OF OTHER SPECIAL CIRCUMSTANCES</vt:lpstr>
      <vt:lpstr>Important Items to Mention</vt:lpstr>
      <vt:lpstr>PII – PERSONALLY IDENTIFIABLE INFORMATION</vt:lpstr>
      <vt:lpstr>COLLEGE COMMUNICATIONS</vt:lpstr>
      <vt:lpstr>Ohio Financial Aid Programs</vt:lpstr>
      <vt:lpstr>OHIO FINANCIAL AID PROGRAM UPDATES</vt:lpstr>
      <vt:lpstr>OHIO FINANCIAL AID PROGRAM UPDATES</vt:lpstr>
      <vt:lpstr>Resources</vt:lpstr>
      <vt:lpstr>FAFSA HELP OHIO</vt:lpstr>
      <vt:lpstr>RESOURCES FROM FEDERAL STUDENT AID</vt:lpstr>
      <vt:lpstr>UPCOMING TRAINING FOR OHIO COUNSELORS</vt:lpstr>
      <vt:lpstr>UPCOMING TRAINING FOR OHIO COUNSELORS</vt:lpstr>
      <vt:lpstr>HIGH SCHOOL FINANCIAL AID NIGHTS</vt:lpstr>
      <vt:lpstr>COLLEGE ACCESS AND SCHOOL COUNSELORS CONTACT DATABASE</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Strawn, Ellen C.</dc:creator>
  <cp:lastModifiedBy>Cody McMillen</cp:lastModifiedBy>
  <cp:revision>224</cp:revision>
  <dcterms:modified xsi:type="dcterms:W3CDTF">2020-09-11T18:09:54Z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0x010100CEAB41D36B6CBC41A5BD88555E2A9B4A</vt:lpwstr>
  </property>
</Properties>
</file>