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4"/>
  </p:sldMasterIdLst>
  <p:notesMasterIdLst>
    <p:notesMasterId r:id="rId56"/>
  </p:notesMasterIdLst>
  <p:sldIdLst>
    <p:sldId id="257" r:id="rId5"/>
    <p:sldId id="259" r:id="rId6"/>
    <p:sldId id="369" r:id="rId7"/>
    <p:sldId id="261" r:id="rId8"/>
    <p:sldId id="371" r:id="rId9"/>
    <p:sldId id="316" r:id="rId10"/>
    <p:sldId id="264" r:id="rId11"/>
    <p:sldId id="377" r:id="rId12"/>
    <p:sldId id="383" r:id="rId13"/>
    <p:sldId id="317" r:id="rId14"/>
    <p:sldId id="268" r:id="rId15"/>
    <p:sldId id="318" r:id="rId16"/>
    <p:sldId id="319" r:id="rId17"/>
    <p:sldId id="320" r:id="rId18"/>
    <p:sldId id="372" r:id="rId19"/>
    <p:sldId id="373" r:id="rId20"/>
    <p:sldId id="374" r:id="rId21"/>
    <p:sldId id="375" r:id="rId22"/>
    <p:sldId id="379" r:id="rId23"/>
    <p:sldId id="344" r:id="rId24"/>
    <p:sldId id="384" r:id="rId25"/>
    <p:sldId id="346" r:id="rId26"/>
    <p:sldId id="347" r:id="rId27"/>
    <p:sldId id="348" r:id="rId28"/>
    <p:sldId id="349" r:id="rId29"/>
    <p:sldId id="350" r:id="rId30"/>
    <p:sldId id="357" r:id="rId31"/>
    <p:sldId id="358" r:id="rId32"/>
    <p:sldId id="359" r:id="rId33"/>
    <p:sldId id="360" r:id="rId34"/>
    <p:sldId id="361" r:id="rId35"/>
    <p:sldId id="362" r:id="rId36"/>
    <p:sldId id="363" r:id="rId37"/>
    <p:sldId id="364" r:id="rId38"/>
    <p:sldId id="365" r:id="rId39"/>
    <p:sldId id="366" r:id="rId40"/>
    <p:sldId id="385" r:id="rId41"/>
    <p:sldId id="386" r:id="rId42"/>
    <p:sldId id="387" r:id="rId43"/>
    <p:sldId id="335" r:id="rId44"/>
    <p:sldId id="303" r:id="rId45"/>
    <p:sldId id="381" r:id="rId46"/>
    <p:sldId id="382" r:id="rId47"/>
    <p:sldId id="388" r:id="rId48"/>
    <p:sldId id="380" r:id="rId49"/>
    <p:sldId id="341" r:id="rId50"/>
    <p:sldId id="310" r:id="rId51"/>
    <p:sldId id="308" r:id="rId52"/>
    <p:sldId id="389" r:id="rId53"/>
    <p:sldId id="314" r:id="rId54"/>
    <p:sldId id="315"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83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614577-88F0-40C8-8ACD-51196FA378D7}" type="doc">
      <dgm:prSet loTypeId="urn:microsoft.com/office/officeart/2008/layout/LinedList" loCatId="list" qsTypeId="urn:microsoft.com/office/officeart/2005/8/quickstyle/simple2" qsCatId="simple" csTypeId="urn:microsoft.com/office/officeart/2005/8/colors/accent1_2#2" csCatId="accent1" phldr="1"/>
      <dgm:spPr/>
      <dgm:t>
        <a:bodyPr/>
        <a:lstStyle/>
        <a:p>
          <a:endParaRPr lang="en-US"/>
        </a:p>
      </dgm:t>
    </dgm:pt>
    <dgm:pt modelId="{B557B104-E47C-4891-9F76-42BDB6C94B8E}">
      <dgm:prSet phldrT="[Text]" custT="1"/>
      <dgm:spPr/>
      <dgm:t>
        <a:bodyPr/>
        <a:lstStyle/>
        <a:p>
          <a:pPr algn="ctr"/>
          <a:r>
            <a:rPr lang="en-US" sz="3600">
              <a:solidFill>
                <a:srgbClr val="2683C6"/>
              </a:solidFill>
              <a:latin typeface="Verdana" panose="020B0604030504040204" pitchFamily="34" charset="0"/>
              <a:ea typeface="Verdana" panose="020B0604030504040204" pitchFamily="34" charset="0"/>
            </a:rPr>
            <a:t>Pell Grant</a:t>
          </a:r>
        </a:p>
      </dgm:t>
    </dgm:pt>
    <dgm:pt modelId="{6CC1F8E9-BE15-460E-B123-F5FA6E5A296A}" type="parTrans" cxnId="{8900AF71-7724-4100-85A5-E5871C984D16}">
      <dgm:prSet/>
      <dgm:spPr/>
      <dgm:t>
        <a:bodyPr/>
        <a:lstStyle/>
        <a:p>
          <a:endParaRPr lang="en-US"/>
        </a:p>
      </dgm:t>
    </dgm:pt>
    <dgm:pt modelId="{461CEBB2-7B07-4BE0-81FF-13C1C2DB5D97}" type="sibTrans" cxnId="{8900AF71-7724-4100-85A5-E5871C984D16}">
      <dgm:prSet/>
      <dgm:spPr/>
      <dgm:t>
        <a:bodyPr/>
        <a:lstStyle/>
        <a:p>
          <a:endParaRPr lang="en-US"/>
        </a:p>
      </dgm:t>
    </dgm:pt>
    <dgm:pt modelId="{BD763FD5-F561-4605-8A85-C062D02FE02E}">
      <dgm:prSet phldrT="[Text]" custT="1"/>
      <dgm:spPr/>
      <dgm:t>
        <a:bodyPr/>
        <a:lstStyle/>
        <a:p>
          <a:pPr algn="ctr"/>
          <a:r>
            <a:rPr lang="en-US" sz="3600">
              <a:solidFill>
                <a:srgbClr val="2683C6"/>
              </a:solidFill>
              <a:latin typeface="Verdana" panose="020B0604030504040204" pitchFamily="34" charset="0"/>
              <a:ea typeface="Verdana" panose="020B0604030504040204" pitchFamily="34" charset="0"/>
            </a:rPr>
            <a:t>TEACH</a:t>
          </a:r>
        </a:p>
      </dgm:t>
    </dgm:pt>
    <dgm:pt modelId="{0BDA8BBF-6ECC-4304-BA36-69B07426F30C}" type="parTrans" cxnId="{B1540B01-48A5-454D-943C-ED9259A38221}">
      <dgm:prSet/>
      <dgm:spPr/>
      <dgm:t>
        <a:bodyPr/>
        <a:lstStyle/>
        <a:p>
          <a:endParaRPr lang="en-US"/>
        </a:p>
      </dgm:t>
    </dgm:pt>
    <dgm:pt modelId="{BA2F2EA3-B5D3-4B67-A75B-B9E74B0267F9}" type="sibTrans" cxnId="{B1540B01-48A5-454D-943C-ED9259A38221}">
      <dgm:prSet/>
      <dgm:spPr/>
      <dgm:t>
        <a:bodyPr/>
        <a:lstStyle/>
        <a:p>
          <a:endParaRPr lang="en-US"/>
        </a:p>
      </dgm:t>
    </dgm:pt>
    <dgm:pt modelId="{6593D94D-308E-4557-B032-5FDEF5AA6FBE}">
      <dgm:prSet phldrT="[Text]" custT="1"/>
      <dgm:spPr/>
      <dgm:t>
        <a:bodyPr/>
        <a:lstStyle/>
        <a:p>
          <a:pPr algn="ctr"/>
          <a:r>
            <a:rPr lang="en-US" sz="3600">
              <a:solidFill>
                <a:srgbClr val="2683C6"/>
              </a:solidFill>
              <a:latin typeface="Verdana" panose="020B0604030504040204" pitchFamily="34" charset="0"/>
              <a:ea typeface="Verdana" panose="020B0604030504040204" pitchFamily="34" charset="0"/>
            </a:rPr>
            <a:t>Campus-Based Programs</a:t>
          </a:r>
        </a:p>
      </dgm:t>
    </dgm:pt>
    <dgm:pt modelId="{8282DB37-0582-4F41-AE2E-60D3F3FB3124}" type="parTrans" cxnId="{C342E90D-A7E8-4637-880D-7188F1334056}">
      <dgm:prSet/>
      <dgm:spPr/>
      <dgm:t>
        <a:bodyPr/>
        <a:lstStyle/>
        <a:p>
          <a:endParaRPr lang="en-US"/>
        </a:p>
      </dgm:t>
    </dgm:pt>
    <dgm:pt modelId="{923DEA11-ECD1-40A3-BE0D-6F5FA04A0735}" type="sibTrans" cxnId="{C342E90D-A7E8-4637-880D-7188F1334056}">
      <dgm:prSet/>
      <dgm:spPr/>
      <dgm:t>
        <a:bodyPr/>
        <a:lstStyle/>
        <a:p>
          <a:endParaRPr lang="en-US"/>
        </a:p>
      </dgm:t>
    </dgm:pt>
    <dgm:pt modelId="{4407D81D-E17C-49B7-B7F2-0FE3248515A7}">
      <dgm:prSet phldrT="[Text]" custT="1"/>
      <dgm:spPr/>
      <dgm:t>
        <a:bodyPr/>
        <a:lstStyle/>
        <a:p>
          <a:pPr algn="ctr"/>
          <a:r>
            <a:rPr lang="en-US" sz="3600">
              <a:solidFill>
                <a:srgbClr val="2683C6"/>
              </a:solidFill>
              <a:latin typeface="Verdana" panose="020B0604030504040204" pitchFamily="34" charset="0"/>
              <a:ea typeface="Verdana" panose="020B0604030504040204" pitchFamily="34" charset="0"/>
            </a:rPr>
            <a:t>Direct Loans</a:t>
          </a:r>
        </a:p>
      </dgm:t>
    </dgm:pt>
    <dgm:pt modelId="{FE8E2C47-DFC5-49A9-8323-7513103FF887}" type="parTrans" cxnId="{6DE4A03F-0A87-443A-8351-55677B88CFEF}">
      <dgm:prSet/>
      <dgm:spPr/>
      <dgm:t>
        <a:bodyPr/>
        <a:lstStyle/>
        <a:p>
          <a:endParaRPr lang="en-US"/>
        </a:p>
      </dgm:t>
    </dgm:pt>
    <dgm:pt modelId="{5EDEBA19-2BE1-41CC-8CC4-12CE48162B9E}" type="sibTrans" cxnId="{6DE4A03F-0A87-443A-8351-55677B88CFEF}">
      <dgm:prSet/>
      <dgm:spPr/>
      <dgm:t>
        <a:bodyPr/>
        <a:lstStyle/>
        <a:p>
          <a:endParaRPr lang="en-US"/>
        </a:p>
      </dgm:t>
    </dgm:pt>
    <dgm:pt modelId="{190EE884-328E-41A8-B7B6-53C15502F038}" type="pres">
      <dgm:prSet presAssocID="{FD614577-88F0-40C8-8ACD-51196FA378D7}" presName="vert0" presStyleCnt="0">
        <dgm:presLayoutVars>
          <dgm:dir/>
          <dgm:animOne val="branch"/>
          <dgm:animLvl val="lvl"/>
        </dgm:presLayoutVars>
      </dgm:prSet>
      <dgm:spPr/>
    </dgm:pt>
    <dgm:pt modelId="{C2B1DECE-5DFE-46C1-A625-B874765CE1D8}" type="pres">
      <dgm:prSet presAssocID="{B557B104-E47C-4891-9F76-42BDB6C94B8E}" presName="thickLine" presStyleLbl="alignNode1" presStyleIdx="0" presStyleCnt="4"/>
      <dgm:spPr/>
    </dgm:pt>
    <dgm:pt modelId="{6ABFAA5A-4B3A-4574-8A48-76E4DFB7F817}" type="pres">
      <dgm:prSet presAssocID="{B557B104-E47C-4891-9F76-42BDB6C94B8E}" presName="horz1" presStyleCnt="0"/>
      <dgm:spPr/>
    </dgm:pt>
    <dgm:pt modelId="{EF60C831-D0EE-4100-A6F1-AA90108D117F}" type="pres">
      <dgm:prSet presAssocID="{B557B104-E47C-4891-9F76-42BDB6C94B8E}" presName="tx1" presStyleLbl="revTx" presStyleIdx="0" presStyleCnt="4"/>
      <dgm:spPr/>
    </dgm:pt>
    <dgm:pt modelId="{0110A88E-20ED-40CE-B904-404F775EA8F4}" type="pres">
      <dgm:prSet presAssocID="{B557B104-E47C-4891-9F76-42BDB6C94B8E}" presName="vert1" presStyleCnt="0"/>
      <dgm:spPr/>
    </dgm:pt>
    <dgm:pt modelId="{7A47F861-D2BA-4432-BE3B-7AA31EE1EDA3}" type="pres">
      <dgm:prSet presAssocID="{BD763FD5-F561-4605-8A85-C062D02FE02E}" presName="thickLine" presStyleLbl="alignNode1" presStyleIdx="1" presStyleCnt="4"/>
      <dgm:spPr/>
    </dgm:pt>
    <dgm:pt modelId="{3040A711-BEDF-4444-AEFE-D2E905BE45AE}" type="pres">
      <dgm:prSet presAssocID="{BD763FD5-F561-4605-8A85-C062D02FE02E}" presName="horz1" presStyleCnt="0"/>
      <dgm:spPr/>
    </dgm:pt>
    <dgm:pt modelId="{7FE68C17-EE1D-4F06-B01F-D3A1622A58A1}" type="pres">
      <dgm:prSet presAssocID="{BD763FD5-F561-4605-8A85-C062D02FE02E}" presName="tx1" presStyleLbl="revTx" presStyleIdx="1" presStyleCnt="4"/>
      <dgm:spPr/>
    </dgm:pt>
    <dgm:pt modelId="{317FF462-0493-4229-AB89-5C992E9BCC00}" type="pres">
      <dgm:prSet presAssocID="{BD763FD5-F561-4605-8A85-C062D02FE02E}" presName="vert1" presStyleCnt="0"/>
      <dgm:spPr/>
    </dgm:pt>
    <dgm:pt modelId="{F3337E67-63C6-407C-8D12-F8594B8DAADD}" type="pres">
      <dgm:prSet presAssocID="{6593D94D-308E-4557-B032-5FDEF5AA6FBE}" presName="thickLine" presStyleLbl="alignNode1" presStyleIdx="2" presStyleCnt="4"/>
      <dgm:spPr/>
    </dgm:pt>
    <dgm:pt modelId="{A219CF0F-14AE-4A51-96F0-81E65E47C182}" type="pres">
      <dgm:prSet presAssocID="{6593D94D-308E-4557-B032-5FDEF5AA6FBE}" presName="horz1" presStyleCnt="0"/>
      <dgm:spPr/>
    </dgm:pt>
    <dgm:pt modelId="{067FFD3D-BAFA-4B69-857A-59C03D7D6B10}" type="pres">
      <dgm:prSet presAssocID="{6593D94D-308E-4557-B032-5FDEF5AA6FBE}" presName="tx1" presStyleLbl="revTx" presStyleIdx="2" presStyleCnt="4"/>
      <dgm:spPr/>
    </dgm:pt>
    <dgm:pt modelId="{A50F8047-1F92-4F03-8E57-519E1007EC4E}" type="pres">
      <dgm:prSet presAssocID="{6593D94D-308E-4557-B032-5FDEF5AA6FBE}" presName="vert1" presStyleCnt="0"/>
      <dgm:spPr/>
    </dgm:pt>
    <dgm:pt modelId="{F0BB87C3-B41B-450C-B38D-371C75103F5F}" type="pres">
      <dgm:prSet presAssocID="{4407D81D-E17C-49B7-B7F2-0FE3248515A7}" presName="thickLine" presStyleLbl="alignNode1" presStyleIdx="3" presStyleCnt="4"/>
      <dgm:spPr/>
    </dgm:pt>
    <dgm:pt modelId="{C26E9391-EC23-47E4-82A6-084CCDF2841B}" type="pres">
      <dgm:prSet presAssocID="{4407D81D-E17C-49B7-B7F2-0FE3248515A7}" presName="horz1" presStyleCnt="0"/>
      <dgm:spPr/>
    </dgm:pt>
    <dgm:pt modelId="{56D1B849-2C0D-4496-BF60-A2268CDE176A}" type="pres">
      <dgm:prSet presAssocID="{4407D81D-E17C-49B7-B7F2-0FE3248515A7}" presName="tx1" presStyleLbl="revTx" presStyleIdx="3" presStyleCnt="4"/>
      <dgm:spPr/>
    </dgm:pt>
    <dgm:pt modelId="{B51CBF86-A3F5-4409-8237-C674C1564538}" type="pres">
      <dgm:prSet presAssocID="{4407D81D-E17C-49B7-B7F2-0FE3248515A7}" presName="vert1" presStyleCnt="0"/>
      <dgm:spPr/>
    </dgm:pt>
  </dgm:ptLst>
  <dgm:cxnLst>
    <dgm:cxn modelId="{B1540B01-48A5-454D-943C-ED9259A38221}" srcId="{FD614577-88F0-40C8-8ACD-51196FA378D7}" destId="{BD763FD5-F561-4605-8A85-C062D02FE02E}" srcOrd="1" destOrd="0" parTransId="{0BDA8BBF-6ECC-4304-BA36-69B07426F30C}" sibTransId="{BA2F2EA3-B5D3-4B67-A75B-B9E74B0267F9}"/>
    <dgm:cxn modelId="{C342E90D-A7E8-4637-880D-7188F1334056}" srcId="{FD614577-88F0-40C8-8ACD-51196FA378D7}" destId="{6593D94D-308E-4557-B032-5FDEF5AA6FBE}" srcOrd="2" destOrd="0" parTransId="{8282DB37-0582-4F41-AE2E-60D3F3FB3124}" sibTransId="{923DEA11-ECD1-40A3-BE0D-6F5FA04A0735}"/>
    <dgm:cxn modelId="{57924D10-D9A7-43E7-87A8-8621769F61EB}" type="presOf" srcId="{BD763FD5-F561-4605-8A85-C062D02FE02E}" destId="{7FE68C17-EE1D-4F06-B01F-D3A1622A58A1}" srcOrd="0" destOrd="0" presId="urn:microsoft.com/office/officeart/2008/layout/LinedList"/>
    <dgm:cxn modelId="{6DE4A03F-0A87-443A-8351-55677B88CFEF}" srcId="{FD614577-88F0-40C8-8ACD-51196FA378D7}" destId="{4407D81D-E17C-49B7-B7F2-0FE3248515A7}" srcOrd="3" destOrd="0" parTransId="{FE8E2C47-DFC5-49A9-8323-7513103FF887}" sibTransId="{5EDEBA19-2BE1-41CC-8CC4-12CE48162B9E}"/>
    <dgm:cxn modelId="{8900AF71-7724-4100-85A5-E5871C984D16}" srcId="{FD614577-88F0-40C8-8ACD-51196FA378D7}" destId="{B557B104-E47C-4891-9F76-42BDB6C94B8E}" srcOrd="0" destOrd="0" parTransId="{6CC1F8E9-BE15-460E-B123-F5FA6E5A296A}" sibTransId="{461CEBB2-7B07-4BE0-81FF-13C1C2DB5D97}"/>
    <dgm:cxn modelId="{A5B3CD81-2434-4D9F-B47B-76F0DACCB89A}" type="presOf" srcId="{B557B104-E47C-4891-9F76-42BDB6C94B8E}" destId="{EF60C831-D0EE-4100-A6F1-AA90108D117F}" srcOrd="0" destOrd="0" presId="urn:microsoft.com/office/officeart/2008/layout/LinedList"/>
    <dgm:cxn modelId="{5EACDDA3-34B2-4633-AE8D-C6CF0144C09C}" type="presOf" srcId="{4407D81D-E17C-49B7-B7F2-0FE3248515A7}" destId="{56D1B849-2C0D-4496-BF60-A2268CDE176A}" srcOrd="0" destOrd="0" presId="urn:microsoft.com/office/officeart/2008/layout/LinedList"/>
    <dgm:cxn modelId="{848C7AD2-48DC-4E3F-8FA3-F2FA9D3D1F84}" type="presOf" srcId="{6593D94D-308E-4557-B032-5FDEF5AA6FBE}" destId="{067FFD3D-BAFA-4B69-857A-59C03D7D6B10}" srcOrd="0" destOrd="0" presId="urn:microsoft.com/office/officeart/2008/layout/LinedList"/>
    <dgm:cxn modelId="{D323A7E3-5FF7-48F5-940F-2E15B304B501}" type="presOf" srcId="{FD614577-88F0-40C8-8ACD-51196FA378D7}" destId="{190EE884-328E-41A8-B7B6-53C15502F038}" srcOrd="0" destOrd="0" presId="urn:microsoft.com/office/officeart/2008/layout/LinedList"/>
    <dgm:cxn modelId="{3DEC0140-0076-4A8B-97B0-75772F89CB41}" type="presParOf" srcId="{190EE884-328E-41A8-B7B6-53C15502F038}" destId="{C2B1DECE-5DFE-46C1-A625-B874765CE1D8}" srcOrd="0" destOrd="0" presId="urn:microsoft.com/office/officeart/2008/layout/LinedList"/>
    <dgm:cxn modelId="{AC74ECC0-33AF-4782-AA9F-0B26C89D0643}" type="presParOf" srcId="{190EE884-328E-41A8-B7B6-53C15502F038}" destId="{6ABFAA5A-4B3A-4574-8A48-76E4DFB7F817}" srcOrd="1" destOrd="0" presId="urn:microsoft.com/office/officeart/2008/layout/LinedList"/>
    <dgm:cxn modelId="{EFA5EBDE-5513-4B3F-B56A-00C658C0BF61}" type="presParOf" srcId="{6ABFAA5A-4B3A-4574-8A48-76E4DFB7F817}" destId="{EF60C831-D0EE-4100-A6F1-AA90108D117F}" srcOrd="0" destOrd="0" presId="urn:microsoft.com/office/officeart/2008/layout/LinedList"/>
    <dgm:cxn modelId="{6759D325-4533-4EDE-8118-854965162A20}" type="presParOf" srcId="{6ABFAA5A-4B3A-4574-8A48-76E4DFB7F817}" destId="{0110A88E-20ED-40CE-B904-404F775EA8F4}" srcOrd="1" destOrd="0" presId="urn:microsoft.com/office/officeart/2008/layout/LinedList"/>
    <dgm:cxn modelId="{9478DA76-2108-4D0C-8E3C-B1E40CEB7754}" type="presParOf" srcId="{190EE884-328E-41A8-B7B6-53C15502F038}" destId="{7A47F861-D2BA-4432-BE3B-7AA31EE1EDA3}" srcOrd="2" destOrd="0" presId="urn:microsoft.com/office/officeart/2008/layout/LinedList"/>
    <dgm:cxn modelId="{CE6EC954-0C90-471C-B039-60F4CB81B3EB}" type="presParOf" srcId="{190EE884-328E-41A8-B7B6-53C15502F038}" destId="{3040A711-BEDF-4444-AEFE-D2E905BE45AE}" srcOrd="3" destOrd="0" presId="urn:microsoft.com/office/officeart/2008/layout/LinedList"/>
    <dgm:cxn modelId="{7B12D2E2-F0D8-4108-BF06-773E4A505F38}" type="presParOf" srcId="{3040A711-BEDF-4444-AEFE-D2E905BE45AE}" destId="{7FE68C17-EE1D-4F06-B01F-D3A1622A58A1}" srcOrd="0" destOrd="0" presId="urn:microsoft.com/office/officeart/2008/layout/LinedList"/>
    <dgm:cxn modelId="{35276CFB-71E6-4574-A52E-D2247D48C30C}" type="presParOf" srcId="{3040A711-BEDF-4444-AEFE-D2E905BE45AE}" destId="{317FF462-0493-4229-AB89-5C992E9BCC00}" srcOrd="1" destOrd="0" presId="urn:microsoft.com/office/officeart/2008/layout/LinedList"/>
    <dgm:cxn modelId="{5980D840-50E1-4405-B0BE-A3D468BB1BB8}" type="presParOf" srcId="{190EE884-328E-41A8-B7B6-53C15502F038}" destId="{F3337E67-63C6-407C-8D12-F8594B8DAADD}" srcOrd="4" destOrd="0" presId="urn:microsoft.com/office/officeart/2008/layout/LinedList"/>
    <dgm:cxn modelId="{417BDAB6-59EB-4376-94FD-8E475577DCAD}" type="presParOf" srcId="{190EE884-328E-41A8-B7B6-53C15502F038}" destId="{A219CF0F-14AE-4A51-96F0-81E65E47C182}" srcOrd="5" destOrd="0" presId="urn:microsoft.com/office/officeart/2008/layout/LinedList"/>
    <dgm:cxn modelId="{2D56FE00-68AE-44E4-B9F3-8CDB787F449B}" type="presParOf" srcId="{A219CF0F-14AE-4A51-96F0-81E65E47C182}" destId="{067FFD3D-BAFA-4B69-857A-59C03D7D6B10}" srcOrd="0" destOrd="0" presId="urn:microsoft.com/office/officeart/2008/layout/LinedList"/>
    <dgm:cxn modelId="{17525C9C-4B8E-4890-876D-A8B6FD4878F1}" type="presParOf" srcId="{A219CF0F-14AE-4A51-96F0-81E65E47C182}" destId="{A50F8047-1F92-4F03-8E57-519E1007EC4E}" srcOrd="1" destOrd="0" presId="urn:microsoft.com/office/officeart/2008/layout/LinedList"/>
    <dgm:cxn modelId="{283377E1-E6DF-4C7B-9F22-7E109447DA3A}" type="presParOf" srcId="{190EE884-328E-41A8-B7B6-53C15502F038}" destId="{F0BB87C3-B41B-450C-B38D-371C75103F5F}" srcOrd="6" destOrd="0" presId="urn:microsoft.com/office/officeart/2008/layout/LinedList"/>
    <dgm:cxn modelId="{A526F740-D2F1-46EE-8BE3-A1AE33C1D6F8}" type="presParOf" srcId="{190EE884-328E-41A8-B7B6-53C15502F038}" destId="{C26E9391-EC23-47E4-82A6-084CCDF2841B}" srcOrd="7" destOrd="0" presId="urn:microsoft.com/office/officeart/2008/layout/LinedList"/>
    <dgm:cxn modelId="{021DC129-3343-4E87-8B26-962DCAFD31F8}" type="presParOf" srcId="{C26E9391-EC23-47E4-82A6-084CCDF2841B}" destId="{56D1B849-2C0D-4496-BF60-A2268CDE176A}" srcOrd="0" destOrd="0" presId="urn:microsoft.com/office/officeart/2008/layout/LinedList"/>
    <dgm:cxn modelId="{E6E1EBD5-BF6D-4887-B9A2-67148CD5287C}" type="presParOf" srcId="{C26E9391-EC23-47E4-82A6-084CCDF2841B}" destId="{B51CBF86-A3F5-4409-8237-C674C156453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B1DECE-5DFE-46C1-A625-B874765CE1D8}">
      <dsp:nvSpPr>
        <dsp:cNvPr id="0" name=""/>
        <dsp:cNvSpPr/>
      </dsp:nvSpPr>
      <dsp:spPr>
        <a:xfrm>
          <a:off x="0" y="0"/>
          <a:ext cx="8545513" cy="0"/>
        </a:xfrm>
        <a:prstGeom prst="lin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EF60C831-D0EE-4100-A6F1-AA90108D117F}">
      <dsp:nvSpPr>
        <dsp:cNvPr id="0" name=""/>
        <dsp:cNvSpPr/>
      </dsp:nvSpPr>
      <dsp:spPr>
        <a:xfrm>
          <a:off x="0" y="0"/>
          <a:ext cx="8545513" cy="1080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ctr" defTabSz="1600200">
            <a:lnSpc>
              <a:spcPct val="90000"/>
            </a:lnSpc>
            <a:spcBef>
              <a:spcPct val="0"/>
            </a:spcBef>
            <a:spcAft>
              <a:spcPct val="35000"/>
            </a:spcAft>
            <a:buNone/>
          </a:pPr>
          <a:r>
            <a:rPr lang="en-US" sz="3600" kern="1200">
              <a:solidFill>
                <a:srgbClr val="2683C6"/>
              </a:solidFill>
              <a:latin typeface="Verdana" panose="020B0604030504040204" pitchFamily="34" charset="0"/>
              <a:ea typeface="Verdana" panose="020B0604030504040204" pitchFamily="34" charset="0"/>
            </a:rPr>
            <a:t>Pell Grant</a:t>
          </a:r>
        </a:p>
      </dsp:txBody>
      <dsp:txXfrm>
        <a:off x="0" y="0"/>
        <a:ext cx="8545513" cy="1080690"/>
      </dsp:txXfrm>
    </dsp:sp>
    <dsp:sp modelId="{7A47F861-D2BA-4432-BE3B-7AA31EE1EDA3}">
      <dsp:nvSpPr>
        <dsp:cNvPr id="0" name=""/>
        <dsp:cNvSpPr/>
      </dsp:nvSpPr>
      <dsp:spPr>
        <a:xfrm>
          <a:off x="0" y="1080690"/>
          <a:ext cx="8545513" cy="0"/>
        </a:xfrm>
        <a:prstGeom prst="lin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7FE68C17-EE1D-4F06-B01F-D3A1622A58A1}">
      <dsp:nvSpPr>
        <dsp:cNvPr id="0" name=""/>
        <dsp:cNvSpPr/>
      </dsp:nvSpPr>
      <dsp:spPr>
        <a:xfrm>
          <a:off x="0" y="1080690"/>
          <a:ext cx="8545513" cy="1080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ctr" defTabSz="1600200">
            <a:lnSpc>
              <a:spcPct val="90000"/>
            </a:lnSpc>
            <a:spcBef>
              <a:spcPct val="0"/>
            </a:spcBef>
            <a:spcAft>
              <a:spcPct val="35000"/>
            </a:spcAft>
            <a:buNone/>
          </a:pPr>
          <a:r>
            <a:rPr lang="en-US" sz="3600" kern="1200">
              <a:solidFill>
                <a:srgbClr val="2683C6"/>
              </a:solidFill>
              <a:latin typeface="Verdana" panose="020B0604030504040204" pitchFamily="34" charset="0"/>
              <a:ea typeface="Verdana" panose="020B0604030504040204" pitchFamily="34" charset="0"/>
            </a:rPr>
            <a:t>TEACH</a:t>
          </a:r>
        </a:p>
      </dsp:txBody>
      <dsp:txXfrm>
        <a:off x="0" y="1080690"/>
        <a:ext cx="8545513" cy="1080690"/>
      </dsp:txXfrm>
    </dsp:sp>
    <dsp:sp modelId="{F3337E67-63C6-407C-8D12-F8594B8DAADD}">
      <dsp:nvSpPr>
        <dsp:cNvPr id="0" name=""/>
        <dsp:cNvSpPr/>
      </dsp:nvSpPr>
      <dsp:spPr>
        <a:xfrm>
          <a:off x="0" y="2161380"/>
          <a:ext cx="8545513" cy="0"/>
        </a:xfrm>
        <a:prstGeom prst="lin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067FFD3D-BAFA-4B69-857A-59C03D7D6B10}">
      <dsp:nvSpPr>
        <dsp:cNvPr id="0" name=""/>
        <dsp:cNvSpPr/>
      </dsp:nvSpPr>
      <dsp:spPr>
        <a:xfrm>
          <a:off x="0" y="2161381"/>
          <a:ext cx="8545513" cy="1080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ctr" defTabSz="1600200">
            <a:lnSpc>
              <a:spcPct val="90000"/>
            </a:lnSpc>
            <a:spcBef>
              <a:spcPct val="0"/>
            </a:spcBef>
            <a:spcAft>
              <a:spcPct val="35000"/>
            </a:spcAft>
            <a:buNone/>
          </a:pPr>
          <a:r>
            <a:rPr lang="en-US" sz="3600" kern="1200">
              <a:solidFill>
                <a:srgbClr val="2683C6"/>
              </a:solidFill>
              <a:latin typeface="Verdana" panose="020B0604030504040204" pitchFamily="34" charset="0"/>
              <a:ea typeface="Verdana" panose="020B0604030504040204" pitchFamily="34" charset="0"/>
            </a:rPr>
            <a:t>Campus-Based Programs</a:t>
          </a:r>
        </a:p>
      </dsp:txBody>
      <dsp:txXfrm>
        <a:off x="0" y="2161381"/>
        <a:ext cx="8545513" cy="1080690"/>
      </dsp:txXfrm>
    </dsp:sp>
    <dsp:sp modelId="{F0BB87C3-B41B-450C-B38D-371C75103F5F}">
      <dsp:nvSpPr>
        <dsp:cNvPr id="0" name=""/>
        <dsp:cNvSpPr/>
      </dsp:nvSpPr>
      <dsp:spPr>
        <a:xfrm>
          <a:off x="0" y="3242071"/>
          <a:ext cx="8545513" cy="0"/>
        </a:xfrm>
        <a:prstGeom prst="lin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56D1B849-2C0D-4496-BF60-A2268CDE176A}">
      <dsp:nvSpPr>
        <dsp:cNvPr id="0" name=""/>
        <dsp:cNvSpPr/>
      </dsp:nvSpPr>
      <dsp:spPr>
        <a:xfrm>
          <a:off x="0" y="3242071"/>
          <a:ext cx="8545513" cy="1080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ctr" defTabSz="1600200">
            <a:lnSpc>
              <a:spcPct val="90000"/>
            </a:lnSpc>
            <a:spcBef>
              <a:spcPct val="0"/>
            </a:spcBef>
            <a:spcAft>
              <a:spcPct val="35000"/>
            </a:spcAft>
            <a:buNone/>
          </a:pPr>
          <a:r>
            <a:rPr lang="en-US" sz="3600" kern="1200">
              <a:solidFill>
                <a:srgbClr val="2683C6"/>
              </a:solidFill>
              <a:latin typeface="Verdana" panose="020B0604030504040204" pitchFamily="34" charset="0"/>
              <a:ea typeface="Verdana" panose="020B0604030504040204" pitchFamily="34" charset="0"/>
            </a:rPr>
            <a:t>Direct Loans</a:t>
          </a:r>
        </a:p>
      </dsp:txBody>
      <dsp:txXfrm>
        <a:off x="0" y="3242071"/>
        <a:ext cx="8545513" cy="108069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BD719B-DB63-D44F-BF1F-ED061340B390}" type="datetimeFigureOut">
              <a:rPr lang="en-US" smtClean="0"/>
              <a:t>9/19/2022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B0633F-257F-0341-87CC-52AAAE9110F1}" type="slidenum">
              <a:rPr lang="en-US" smtClean="0"/>
              <a:t>‹#›</a:t>
            </a:fld>
            <a:endParaRPr lang="en-US"/>
          </a:p>
        </p:txBody>
      </p:sp>
    </p:spTree>
    <p:extLst>
      <p:ext uri="{BB962C8B-B14F-4D97-AF65-F5344CB8AC3E}">
        <p14:creationId xmlns:p14="http://schemas.microsoft.com/office/powerpoint/2010/main" val="680623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8403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53704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38028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721692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91801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76443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80822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4982" indent="-174982"/>
            <a:r>
              <a:rPr lang="en-US" b="0" dirty="0"/>
              <a:t>Verification can be a lot of work, especially for a student applying to multiple schools because they will need to complete verification at all schools in most cases to receive their award offers. </a:t>
            </a:r>
          </a:p>
          <a:p>
            <a:pPr marL="0" indent="0">
              <a:buNone/>
            </a:pPr>
            <a:endParaRPr lang="en-US" b="0" dirty="0"/>
          </a:p>
          <a:p>
            <a:pPr marL="174982" indent="-174982"/>
            <a:r>
              <a:rPr lang="en-US" b="0" dirty="0"/>
              <a:t>USING DRT could decrease the change of being selected for verification. </a:t>
            </a:r>
          </a:p>
          <a:p>
            <a:pPr marL="0" indent="0">
              <a:buNone/>
            </a:pPr>
            <a:endParaRPr lang="en-US" b="0" dirty="0"/>
          </a:p>
          <a:p>
            <a:pPr marL="174982" indent="-174982"/>
            <a:r>
              <a:rPr lang="en-US" b="0" dirty="0"/>
              <a:t>Like with most agencies, the IRS is also working remotely, so there may be a delay in requesting paper documents.  If the family can complete these requests online, they will be encouraged to do so.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0192854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174982" indent="-174982"/>
            <a:endParaRPr b="0"/>
          </a:p>
        </p:txBody>
      </p:sp>
    </p:spTree>
    <p:extLst>
      <p:ext uri="{BB962C8B-B14F-4D97-AF65-F5344CB8AC3E}">
        <p14:creationId xmlns:p14="http://schemas.microsoft.com/office/powerpoint/2010/main" val="17375181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174982" indent="-174982"/>
            <a:endParaRPr b="0"/>
          </a:p>
        </p:txBody>
      </p:sp>
    </p:spTree>
    <p:extLst>
      <p:ext uri="{BB962C8B-B14F-4D97-AF65-F5344CB8AC3E}">
        <p14:creationId xmlns:p14="http://schemas.microsoft.com/office/powerpoint/2010/main" val="3968842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9486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222089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58954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18430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74750"/>
            <a:ext cx="5645150" cy="3175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37998-53FF-4963-8926-810F5AB3C7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23400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74750"/>
            <a:ext cx="5645150" cy="3175000"/>
          </a:xfrm>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37998-53FF-4963-8926-810F5AB3C7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83052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74750"/>
            <a:ext cx="5645150" cy="3175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37998-53FF-4963-8926-810F5AB3C7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94587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b="1"/>
              <a:t>Teacher Education Assistance for College and Higher Education Grant….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97CDE4-AF5D-49B6-9754-1EB7FA1D7B0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91256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943917">
              <a:defRPr/>
            </a:pPr>
            <a:endParaRPr lang="en-US"/>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37998-53FF-4963-8926-810F5AB3C7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04458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spcBef>
                <a:spcPct val="0"/>
              </a:spcBef>
            </a:pPr>
            <a:r>
              <a:rPr lang="en-US" b="0"/>
              <a:t>While this is rare, some schools will list an arbitrary “work” award. </a:t>
            </a:r>
            <a:r>
              <a:rPr lang="en-US" b="0" baseline="0"/>
              <a:t>the difference between work study and “work” or “summer job”-, i.e. some schools are putting “summer income, $2,000,” on the award letter basically suggesting that students get a job.  </a:t>
            </a:r>
          </a:p>
          <a:p>
            <a:pPr>
              <a:spcBef>
                <a:spcPct val="0"/>
              </a:spcBef>
            </a:pPr>
            <a:endParaRPr lang="en-US" b="0" baseline="0"/>
          </a:p>
          <a:p>
            <a:pPr>
              <a:spcBef>
                <a:spcPct val="0"/>
              </a:spcBef>
            </a:pPr>
            <a:r>
              <a:rPr lang="en-US" b="0" baseline="0"/>
              <a:t>Students must work their maximum number of allowed hours in order to earn their full work study award. </a:t>
            </a:r>
          </a:p>
          <a:p>
            <a:pPr>
              <a:spcBef>
                <a:spcPct val="0"/>
              </a:spcBef>
            </a:pPr>
            <a:endParaRPr lang="en-US" b="0" baseline="0"/>
          </a:p>
          <a:p>
            <a:pPr>
              <a:spcBef>
                <a:spcPct val="0"/>
              </a:spcBef>
            </a:pPr>
            <a:r>
              <a:rPr lang="en-US" b="0" baseline="0"/>
              <a:t>In most cases, FWS earning are not applied directly to the students bill but earned through a paycheck like any other employment. </a:t>
            </a:r>
          </a:p>
          <a:p>
            <a:pPr>
              <a:spcBef>
                <a:spcPct val="0"/>
              </a:spcBef>
            </a:pPr>
            <a:endParaRPr lang="en-US" b="0" baseline="0"/>
          </a:p>
          <a:p>
            <a:pPr>
              <a:spcBef>
                <a:spcPct val="0"/>
              </a:spcBef>
            </a:pPr>
            <a:r>
              <a:rPr lang="en-US" b="0" baseline="0"/>
              <a:t>*while FWS earning are excludable, earnings from a freshman’s fall semester (2019) won’t be reported till the 2021–2022 award year (the student’s junior year) and earnings from a freshman’s spring semester (2020) and subsequent sophomore fall (2020) won’t be reported till their senior year (2022–2023)”</a:t>
            </a:r>
            <a:endParaRPr lang="en-US" b="0"/>
          </a:p>
          <a:p>
            <a:endParaRPr lang="en-US" b="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37998-53FF-4963-8926-810F5AB3C7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7347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90386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317500" defTabSz="943969">
              <a:defRPr/>
            </a:pPr>
            <a:r>
              <a:rPr lang="en-US" b="0"/>
              <a:t>Subsidized Loan-interest</a:t>
            </a:r>
            <a:r>
              <a:rPr lang="en-US" b="0" baseline="0"/>
              <a:t> is deferred ONLY during periods of half-time or more enrollment.</a:t>
            </a:r>
          </a:p>
          <a:p>
            <a:pPr marL="139700" indent="0" defTabSz="943969">
              <a:buNone/>
              <a:defRPr/>
            </a:pPr>
            <a:endParaRPr lang="en-US" b="0" baseline="0"/>
          </a:p>
          <a:p>
            <a:pPr marL="457200" indent="-317500" defTabSz="943969">
              <a:defRPr/>
            </a:pPr>
            <a:r>
              <a:rPr lang="en-US" b="0" baseline="0"/>
              <a:t>Direct Loans also feature origination fees that are deducted from each loan disbursement. For Direct Subsidized and Unsubsidized loans disbursed on or after 10/1/19 and before 10/1/20, the origination fee is 1.059%.</a:t>
            </a:r>
            <a:endParaRPr lang="en-US" b="0"/>
          </a:p>
          <a:p>
            <a:endParaRPr lang="en-US" b="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37998-53FF-4963-8926-810F5AB3C7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6934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6281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37998-53FF-4963-8926-810F5AB3C7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2259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84496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44190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85794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37998-53FF-4963-8926-810F5AB3C7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66172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197396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247176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105400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877240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1088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087512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871251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452839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pPr>
            <a:endParaRPr b="1" dirty="0"/>
          </a:p>
        </p:txBody>
      </p:sp>
    </p:spTree>
    <p:extLst>
      <p:ext uri="{BB962C8B-B14F-4D97-AF65-F5344CB8AC3E}">
        <p14:creationId xmlns:p14="http://schemas.microsoft.com/office/powerpoint/2010/main" val="1664324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Make sure the audience understands that the FAFSA tracker is aggregate numbers and for comparing the current year to the previous year.  I am trying to get more info from ODHE on the process for getting student level data this year.</a:t>
            </a:r>
          </a:p>
          <a:p>
            <a:pPr marL="0" lvl="0" indent="0" algn="l" rtl="0">
              <a:spcBef>
                <a:spcPts val="0"/>
              </a:spcBef>
              <a:spcAft>
                <a:spcPts val="0"/>
              </a:spcAft>
              <a:buNone/>
            </a:pPr>
            <a:endParaRPr/>
          </a:p>
        </p:txBody>
      </p:sp>
    </p:spTree>
    <p:extLst>
      <p:ext uri="{BB962C8B-B14F-4D97-AF65-F5344CB8AC3E}">
        <p14:creationId xmlns:p14="http://schemas.microsoft.com/office/powerpoint/2010/main" val="2851088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77365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sz="1100" baseline="0"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621285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66631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82210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8012AE-2D74-4D1B-820D-A5619E7EFC88}" type="datetimeFigureOut">
              <a:rPr lang="en-US" smtClean="0"/>
              <a:t>9/19/2022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B5AABD-C513-4A5F-855D-9FFA2651A265}" type="slidenum">
              <a:rPr lang="en-US" smtClean="0"/>
              <a:t>‹#›</a:t>
            </a:fld>
            <a:endParaRPr lang="en-US"/>
          </a:p>
        </p:txBody>
      </p:sp>
    </p:spTree>
    <p:extLst>
      <p:ext uri="{BB962C8B-B14F-4D97-AF65-F5344CB8AC3E}">
        <p14:creationId xmlns:p14="http://schemas.microsoft.com/office/powerpoint/2010/main" val="1189420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lvl1pPr>
              <a:defRPr>
                <a:latin typeface="Verdana" panose="020B0604030504040204" pitchFamily="34" charset="0"/>
                <a:ea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8012AE-2D74-4D1B-820D-A5619E7EFC88}" type="datetimeFigureOut">
              <a:rPr lang="en-US" smtClean="0"/>
              <a:t>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B2B5AABD-C513-4A5F-855D-9FFA2651A265}" type="slidenum">
              <a:rPr lang="en-US" smtClean="0"/>
              <a:t>‹#›</a:t>
            </a:fld>
            <a:endParaRPr lang="en-US"/>
          </a:p>
        </p:txBody>
      </p:sp>
    </p:spTree>
    <p:extLst>
      <p:ext uri="{BB962C8B-B14F-4D97-AF65-F5344CB8AC3E}">
        <p14:creationId xmlns:p14="http://schemas.microsoft.com/office/powerpoint/2010/main" val="2331746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81"/>
        <p:cNvGrpSpPr/>
        <p:nvPr/>
      </p:nvGrpSpPr>
      <p:grpSpPr>
        <a:xfrm>
          <a:off x="0" y="0"/>
          <a:ext cx="0" cy="0"/>
          <a:chOff x="0" y="0"/>
          <a:chExt cx="0" cy="0"/>
        </a:xfrm>
      </p:grpSpPr>
      <p:sp>
        <p:nvSpPr>
          <p:cNvPr id="98" name="Google Shape;98;p6"/>
          <p:cNvSpPr txBox="1">
            <a:spLocks noGrp="1"/>
          </p:cNvSpPr>
          <p:nvPr>
            <p:ph type="title"/>
          </p:nvPr>
        </p:nvSpPr>
        <p:spPr>
          <a:xfrm>
            <a:off x="1085700" y="523433"/>
            <a:ext cx="7011200" cy="10216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99" name="Google Shape;99;p6"/>
          <p:cNvSpPr txBox="1">
            <a:spLocks noGrp="1"/>
          </p:cNvSpPr>
          <p:nvPr>
            <p:ph type="body" idx="1"/>
          </p:nvPr>
        </p:nvSpPr>
        <p:spPr>
          <a:xfrm>
            <a:off x="1085700" y="2050651"/>
            <a:ext cx="4504400" cy="3632400"/>
          </a:xfrm>
          <a:prstGeom prst="rect">
            <a:avLst/>
          </a:prstGeom>
        </p:spPr>
        <p:txBody>
          <a:bodyPr spcFirstLastPara="1" wrap="square" lIns="91425" tIns="91425" rIns="91425" bIns="91425" anchor="t" anchorCtr="0">
            <a:noAutofit/>
          </a:bodyPr>
          <a:lstStyle>
            <a:lvl1pPr marL="609585" lvl="0" indent="-474121">
              <a:spcBef>
                <a:spcPts val="800"/>
              </a:spcBef>
              <a:spcAft>
                <a:spcPts val="0"/>
              </a:spcAft>
              <a:buSzPts val="2000"/>
              <a:buChar char="▰"/>
              <a:defRPr sz="2667"/>
            </a:lvl1pPr>
            <a:lvl2pPr marL="1219170" lvl="1" indent="-474121">
              <a:spcBef>
                <a:spcPts val="1333"/>
              </a:spcBef>
              <a:spcAft>
                <a:spcPts val="0"/>
              </a:spcAft>
              <a:buSzPts val="2000"/>
              <a:buChar char="▻"/>
              <a:defRPr sz="2667"/>
            </a:lvl2pPr>
            <a:lvl3pPr marL="1828754" lvl="2" indent="-474121">
              <a:spcBef>
                <a:spcPts val="1333"/>
              </a:spcBef>
              <a:spcAft>
                <a:spcPts val="0"/>
              </a:spcAft>
              <a:buSzPts val="2000"/>
              <a:buChar char="▻"/>
              <a:defRPr sz="2667"/>
            </a:lvl3pPr>
            <a:lvl4pPr marL="2438339" lvl="3" indent="-474121">
              <a:spcBef>
                <a:spcPts val="1333"/>
              </a:spcBef>
              <a:spcAft>
                <a:spcPts val="0"/>
              </a:spcAft>
              <a:buSzPts val="2000"/>
              <a:buChar char="▻"/>
              <a:defRPr sz="2667"/>
            </a:lvl4pPr>
            <a:lvl5pPr marL="3047924" lvl="4" indent="-474121">
              <a:spcBef>
                <a:spcPts val="1333"/>
              </a:spcBef>
              <a:spcAft>
                <a:spcPts val="0"/>
              </a:spcAft>
              <a:buSzPts val="2000"/>
              <a:buChar char="▻"/>
              <a:defRPr sz="2667"/>
            </a:lvl5pPr>
            <a:lvl6pPr marL="3657509" lvl="5" indent="-474121">
              <a:spcBef>
                <a:spcPts val="1333"/>
              </a:spcBef>
              <a:spcAft>
                <a:spcPts val="0"/>
              </a:spcAft>
              <a:buSzPts val="2000"/>
              <a:buChar char="▻"/>
              <a:defRPr sz="2667"/>
            </a:lvl6pPr>
            <a:lvl7pPr marL="4267093" lvl="6" indent="-474121">
              <a:spcBef>
                <a:spcPts val="1333"/>
              </a:spcBef>
              <a:spcAft>
                <a:spcPts val="0"/>
              </a:spcAft>
              <a:buSzPts val="2000"/>
              <a:buChar char="▻"/>
              <a:defRPr sz="2667"/>
            </a:lvl7pPr>
            <a:lvl8pPr marL="4876678" lvl="7" indent="-474121">
              <a:spcBef>
                <a:spcPts val="1333"/>
              </a:spcBef>
              <a:spcAft>
                <a:spcPts val="0"/>
              </a:spcAft>
              <a:buSzPts val="2000"/>
              <a:buChar char="▻"/>
              <a:defRPr sz="2667"/>
            </a:lvl8pPr>
            <a:lvl9pPr marL="5486263" lvl="8" indent="-474121">
              <a:spcBef>
                <a:spcPts val="1333"/>
              </a:spcBef>
              <a:spcAft>
                <a:spcPts val="1333"/>
              </a:spcAft>
              <a:buSzPts val="2000"/>
              <a:buChar char="▻"/>
              <a:defRPr sz="2667"/>
            </a:lvl9pPr>
          </a:lstStyle>
          <a:p>
            <a:endParaRPr/>
          </a:p>
        </p:txBody>
      </p:sp>
      <p:sp>
        <p:nvSpPr>
          <p:cNvPr id="100" name="Google Shape;100;p6"/>
          <p:cNvSpPr txBox="1">
            <a:spLocks noGrp="1"/>
          </p:cNvSpPr>
          <p:nvPr>
            <p:ph type="body" idx="2"/>
          </p:nvPr>
        </p:nvSpPr>
        <p:spPr>
          <a:xfrm>
            <a:off x="5861497" y="2050651"/>
            <a:ext cx="4504400" cy="3632400"/>
          </a:xfrm>
          <a:prstGeom prst="rect">
            <a:avLst/>
          </a:prstGeom>
        </p:spPr>
        <p:txBody>
          <a:bodyPr spcFirstLastPara="1" wrap="square" lIns="91425" tIns="91425" rIns="91425" bIns="91425" anchor="t" anchorCtr="0">
            <a:noAutofit/>
          </a:bodyPr>
          <a:lstStyle>
            <a:lvl1pPr marL="609585" lvl="0" indent="-474121">
              <a:spcBef>
                <a:spcPts val="800"/>
              </a:spcBef>
              <a:spcAft>
                <a:spcPts val="0"/>
              </a:spcAft>
              <a:buSzPts val="2000"/>
              <a:buChar char="▰"/>
              <a:defRPr sz="2667"/>
            </a:lvl1pPr>
            <a:lvl2pPr marL="1219170" lvl="1" indent="-474121">
              <a:spcBef>
                <a:spcPts val="1333"/>
              </a:spcBef>
              <a:spcAft>
                <a:spcPts val="0"/>
              </a:spcAft>
              <a:buSzPts val="2000"/>
              <a:buChar char="▻"/>
              <a:defRPr sz="2667"/>
            </a:lvl2pPr>
            <a:lvl3pPr marL="1828754" lvl="2" indent="-474121">
              <a:spcBef>
                <a:spcPts val="1333"/>
              </a:spcBef>
              <a:spcAft>
                <a:spcPts val="0"/>
              </a:spcAft>
              <a:buSzPts val="2000"/>
              <a:buChar char="▻"/>
              <a:defRPr sz="2667"/>
            </a:lvl3pPr>
            <a:lvl4pPr marL="2438339" lvl="3" indent="-474121">
              <a:spcBef>
                <a:spcPts val="1333"/>
              </a:spcBef>
              <a:spcAft>
                <a:spcPts val="0"/>
              </a:spcAft>
              <a:buSzPts val="2000"/>
              <a:buChar char="▻"/>
              <a:defRPr sz="2667"/>
            </a:lvl4pPr>
            <a:lvl5pPr marL="3047924" lvl="4" indent="-474121">
              <a:spcBef>
                <a:spcPts val="1333"/>
              </a:spcBef>
              <a:spcAft>
                <a:spcPts val="0"/>
              </a:spcAft>
              <a:buSzPts val="2000"/>
              <a:buChar char="▻"/>
              <a:defRPr sz="2667"/>
            </a:lvl5pPr>
            <a:lvl6pPr marL="3657509" lvl="5" indent="-474121">
              <a:spcBef>
                <a:spcPts val="1333"/>
              </a:spcBef>
              <a:spcAft>
                <a:spcPts val="0"/>
              </a:spcAft>
              <a:buSzPts val="2000"/>
              <a:buChar char="▻"/>
              <a:defRPr sz="2667"/>
            </a:lvl6pPr>
            <a:lvl7pPr marL="4267093" lvl="6" indent="-474121">
              <a:spcBef>
                <a:spcPts val="1333"/>
              </a:spcBef>
              <a:spcAft>
                <a:spcPts val="0"/>
              </a:spcAft>
              <a:buSzPts val="2000"/>
              <a:buChar char="▻"/>
              <a:defRPr sz="2667"/>
            </a:lvl7pPr>
            <a:lvl8pPr marL="4876678" lvl="7" indent="-474121">
              <a:spcBef>
                <a:spcPts val="1333"/>
              </a:spcBef>
              <a:spcAft>
                <a:spcPts val="0"/>
              </a:spcAft>
              <a:buSzPts val="2000"/>
              <a:buChar char="▻"/>
              <a:defRPr sz="2667"/>
            </a:lvl8pPr>
            <a:lvl9pPr marL="5486263" lvl="8" indent="-474121">
              <a:spcBef>
                <a:spcPts val="1333"/>
              </a:spcBef>
              <a:spcAft>
                <a:spcPts val="1333"/>
              </a:spcAft>
              <a:buSzPts val="2000"/>
              <a:buChar char="▻"/>
              <a:defRPr sz="2667"/>
            </a:lvl9pPr>
          </a:lstStyle>
          <a:p>
            <a:endParaRPr/>
          </a:p>
        </p:txBody>
      </p:sp>
      <p:pic>
        <p:nvPicPr>
          <p:cNvPr id="21" name="Picture 2" descr="OASFAA T">
            <a:extLst>
              <a:ext uri="{FF2B5EF4-FFF2-40B4-BE49-F238E27FC236}">
                <a16:creationId xmlns:a16="http://schemas.microsoft.com/office/drawing/2014/main" id="{AAC115AC-4FAF-4688-B823-5404046D4891}"/>
              </a:ext>
            </a:extLst>
          </p:cNvPr>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1315" y="6210249"/>
            <a:ext cx="853413" cy="382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4136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lvl1pPr>
              <a:defRPr>
                <a:latin typeface="Verdana" panose="020B0604030504040204" pitchFamily="34" charset="0"/>
                <a:ea typeface="Verdana" panose="020B0604030504040204"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p>
            <a:fld id="{A78012AE-2D74-4D1B-820D-A5619E7EFC88}" type="datetimeFigureOut">
              <a:rPr lang="en-US" smtClean="0"/>
              <a:t>9/19/2022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B5AABD-C513-4A5F-855D-9FFA2651A265}" type="slidenum">
              <a:rPr lang="en-US" smtClean="0"/>
              <a:t>‹#›</a:t>
            </a:fld>
            <a:endParaRPr lang="en-US"/>
          </a:p>
        </p:txBody>
      </p:sp>
    </p:spTree>
    <p:extLst>
      <p:ext uri="{BB962C8B-B14F-4D97-AF65-F5344CB8AC3E}">
        <p14:creationId xmlns:p14="http://schemas.microsoft.com/office/powerpoint/2010/main" val="3337063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rgbClr val="2683C6"/>
                </a:solidFill>
                <a:latin typeface="Verdana" panose="020B0604030504040204" pitchFamily="34" charset="0"/>
                <a:ea typeface="Verdana" panose="020B0604030504040204" pitchFamily="34" charset="0"/>
              </a:defRPr>
            </a:lvl1pPr>
          </a:lstStyle>
          <a:p>
            <a:r>
              <a:rPr lang="en-US"/>
              <a:t>Click to edit Master title style</a:t>
            </a:r>
          </a:p>
        </p:txBody>
      </p:sp>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rgbClr val="2683C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A78012AE-2D74-4D1B-820D-A5619E7EFC88}" type="datetimeFigureOut">
              <a:rPr lang="en-US" smtClean="0"/>
              <a:t>9/19/2022</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B2B5AABD-C513-4A5F-855D-9FFA2651A265}" type="slidenum">
              <a:rPr lang="en-US" smtClean="0"/>
              <a:t>‹#›</a:t>
            </a:fld>
            <a:endParaRPr lang="en-US"/>
          </a:p>
        </p:txBody>
      </p:sp>
    </p:spTree>
    <p:extLst>
      <p:ext uri="{BB962C8B-B14F-4D97-AF65-F5344CB8AC3E}">
        <p14:creationId xmlns:p14="http://schemas.microsoft.com/office/powerpoint/2010/main" val="36441945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A78012AE-2D74-4D1B-820D-A5619E7EFC88}" type="datetimeFigureOut">
              <a:rPr lang="en-US" smtClean="0"/>
              <a:t>9/19/2022</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B2B5AABD-C513-4A5F-855D-9FFA2651A265}"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974137522"/>
      </p:ext>
    </p:extLst>
  </p:cSld>
  <p:clrMap bg1="lt1" tx1="dk1" bg2="lt2" tx2="dk2" accent1="accent1" accent2="accent2" accent3="accent3" accent4="accent4" accent5="accent5" accent6="accent6" hlink="hlink" folHlink="folHlink"/>
  <p:sldLayoutIdLst>
    <p:sldLayoutId id="2147483670" r:id="rId1"/>
    <p:sldLayoutId id="2147483665" r:id="rId2"/>
    <p:sldLayoutId id="2147483676" r:id="rId3"/>
    <p:sldLayoutId id="2147483669" r:id="rId4"/>
    <p:sldLayoutId id="2147483664" r:id="rId5"/>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800" kern="1200">
          <a:solidFill>
            <a:srgbClr val="2683C6"/>
          </a:solidFill>
          <a:latin typeface="Verdana" panose="020B0604030504040204" pitchFamily="34" charset="0"/>
          <a:ea typeface="Verdana" panose="020B0604030504040204" pitchFamily="34" charset="0"/>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400" kern="1200">
          <a:solidFill>
            <a:srgbClr val="2683C6"/>
          </a:solidFill>
          <a:latin typeface="Verdana" panose="020B0604030504040204" pitchFamily="34" charset="0"/>
          <a:ea typeface="Verdana" panose="020B0604030504040204" pitchFamily="34" charset="0"/>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000" kern="1200">
          <a:solidFill>
            <a:srgbClr val="2683C6"/>
          </a:solidFill>
          <a:latin typeface="Verdana" panose="020B0604030504040204" pitchFamily="34" charset="0"/>
          <a:ea typeface="Verdana" panose="020B0604030504040204" pitchFamily="34" charset="0"/>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rgbClr val="2683C6"/>
          </a:solidFill>
          <a:latin typeface="Verdana" panose="020B0604030504040204" pitchFamily="34" charset="0"/>
          <a:ea typeface="Verdana" panose="020B0604030504040204" pitchFamily="34" charset="0"/>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rgbClr val="2683C6"/>
          </a:solidFill>
          <a:latin typeface="Verdana" panose="020B0604030504040204" pitchFamily="34" charset="0"/>
          <a:ea typeface="Verdana" panose="020B0604030504040204" pitchFamily="34" charset="0"/>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hyperlink" Target="studentaid.ed.gov/sa/resources" TargetMode="External"/><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hyperlink" Target="https://financialaidtoolkit.ed.gov/tk/" TargetMode="External"/><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hyperlink" Target="http://www.oasfaa.org/" TargetMode="External"/><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hyperlink" Target="https://www.oasfaa.org/counselors#fa101" TargetMode="Externa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www.formyourfuture.org/fafsa-tracker"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www.ohio-k12.help/fafsa/" TargetMode="External"/></Relationships>
</file>

<file path=ppt/slides/_rels/slide50.xml.rels><?xml version="1.0" encoding="UTF-8" standalone="yes"?>
<Relationships xmlns="http://schemas.openxmlformats.org/package/2006/relationships"><Relationship Id="rId2" Type="http://schemas.openxmlformats.org/officeDocument/2006/relationships/hyperlink" Target="https://www.oasfaa.org/counselors" TargetMode="Externa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hyperlink" Target="https://pixabay.com/en/question-board-chalk-school-1262378/"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www.studentaid.gov/"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1"/>
          <p:cNvSpPr txBox="1">
            <a:spLocks noGrp="1"/>
          </p:cNvSpPr>
          <p:nvPr>
            <p:ph type="ctrTitle"/>
          </p:nvPr>
        </p:nvSpPr>
        <p:spPr>
          <a:xfrm>
            <a:off x="599225" y="3262888"/>
            <a:ext cx="10993549" cy="1475013"/>
          </a:xfrm>
          <a:prstGeom prst="rect">
            <a:avLst/>
          </a:prstGeom>
        </p:spPr>
        <p:txBody>
          <a:bodyPr spcFirstLastPara="1" vert="horz" wrap="square" lIns="121900" tIns="121900" rIns="121900" bIns="121900" rtlCol="0" anchor="ctr" anchorCtr="0">
            <a:noAutofit/>
          </a:bodyPr>
          <a:lstStyle/>
          <a:p>
            <a:pPr lvl="0" algn="ctr"/>
            <a:r>
              <a:rPr lang="en-US" sz="4400" dirty="0">
                <a:solidFill>
                  <a:schemeClr val="bg1"/>
                </a:solidFill>
              </a:rPr>
              <a:t>FINANCIAL AID UPDATES</a:t>
            </a:r>
            <a:br>
              <a:rPr lang="en-US" dirty="0">
                <a:solidFill>
                  <a:schemeClr val="bg1"/>
                </a:solidFill>
              </a:rPr>
            </a:br>
            <a:r>
              <a:rPr lang="en-US" sz="3733" dirty="0">
                <a:solidFill>
                  <a:schemeClr val="bg1"/>
                </a:solidFill>
              </a:rPr>
              <a:t>For the 2023-2024 School Year</a:t>
            </a:r>
            <a:endParaRPr lang="en-US" dirty="0">
              <a:solidFill>
                <a:schemeClr val="bg1"/>
              </a:solidFill>
            </a:endParaRPr>
          </a:p>
        </p:txBody>
      </p:sp>
      <p:sp>
        <p:nvSpPr>
          <p:cNvPr id="2" name="Subtitle 1">
            <a:extLst>
              <a:ext uri="{FF2B5EF4-FFF2-40B4-BE49-F238E27FC236}">
                <a16:creationId xmlns:a16="http://schemas.microsoft.com/office/drawing/2014/main" id="{107308CC-3096-4A36-8B44-3285227AEA23}"/>
              </a:ext>
            </a:extLst>
          </p:cNvPr>
          <p:cNvSpPr>
            <a:spLocks noGrp="1"/>
          </p:cNvSpPr>
          <p:nvPr>
            <p:ph type="subTitle" idx="1"/>
          </p:nvPr>
        </p:nvSpPr>
        <p:spPr>
          <a:xfrm>
            <a:off x="599228" y="5630530"/>
            <a:ext cx="10993546" cy="590321"/>
          </a:xfrm>
        </p:spPr>
        <p:txBody>
          <a:bodyPr>
            <a:normAutofit/>
          </a:bodyPr>
          <a:lstStyle/>
          <a:p>
            <a:r>
              <a:rPr lang="en-US" sz="2400" dirty="0">
                <a:solidFill>
                  <a:schemeClr val="bg1"/>
                </a:solidFill>
              </a:rPr>
              <a:t>Presented by: [presenter names here]</a:t>
            </a:r>
          </a:p>
        </p:txBody>
      </p:sp>
      <p:pic>
        <p:nvPicPr>
          <p:cNvPr id="4" name="Picture 4">
            <a:extLst>
              <a:ext uri="{FF2B5EF4-FFF2-40B4-BE49-F238E27FC236}">
                <a16:creationId xmlns:a16="http://schemas.microsoft.com/office/drawing/2014/main" id="{45EF5861-4F97-45EA-9205-1F03463CD9E2}"/>
              </a:ext>
            </a:extLst>
          </p:cNvPr>
          <p:cNvPicPr>
            <a:picLocks noChangeAspect="1" noChangeArrowheads="1"/>
          </p:cNvPicPr>
          <p:nvPr/>
        </p:nvPicPr>
        <p:blipFill>
          <a:blip r:embed="rId3" cstate="print"/>
          <a:srcRect/>
          <a:stretch>
            <a:fillRect/>
          </a:stretch>
        </p:blipFill>
        <p:spPr bwMode="auto">
          <a:xfrm>
            <a:off x="8175682" y="818861"/>
            <a:ext cx="3232788" cy="1827869"/>
          </a:xfrm>
          <a:prstGeom prst="rect">
            <a:avLst/>
          </a:prstGeom>
          <a:noFill/>
          <a:ln w="9525">
            <a:noFill/>
            <a:miter lim="800000"/>
            <a:headEnd/>
            <a:tailEnd/>
          </a:ln>
        </p:spPr>
      </p:pic>
    </p:spTree>
    <p:extLst>
      <p:ext uri="{BB962C8B-B14F-4D97-AF65-F5344CB8AC3E}">
        <p14:creationId xmlns:p14="http://schemas.microsoft.com/office/powerpoint/2010/main" val="1742519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3" name="Rectangle 2">
            <a:extLst>
              <a:ext uri="{FF2B5EF4-FFF2-40B4-BE49-F238E27FC236}">
                <a16:creationId xmlns:a16="http://schemas.microsoft.com/office/drawing/2014/main" id="{3946B4FC-91F8-41F9-9688-6D7CC4F3EB24}"/>
              </a:ext>
            </a:extLst>
          </p:cNvPr>
          <p:cNvSpPr/>
          <p:nvPr/>
        </p:nvSpPr>
        <p:spPr>
          <a:xfrm>
            <a:off x="443410" y="810985"/>
            <a:ext cx="3709568" cy="56769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9" name="Google Shape;189;p12"/>
          <p:cNvSpPr txBox="1">
            <a:spLocks noGrp="1"/>
          </p:cNvSpPr>
          <p:nvPr>
            <p:ph type="title"/>
          </p:nvPr>
        </p:nvSpPr>
        <p:spPr>
          <a:xfrm>
            <a:off x="700993" y="1166604"/>
            <a:ext cx="3194401" cy="4711539"/>
          </a:xfrm>
          <a:prstGeom prst="rect">
            <a:avLst/>
          </a:prstGeom>
        </p:spPr>
        <p:txBody>
          <a:bodyPr spcFirstLastPara="1" vert="horz" lIns="91440" tIns="45720" rIns="91440" bIns="45720" rtlCol="0" anchor="ctr" anchorCtr="0">
            <a:normAutofit/>
          </a:bodyPr>
          <a:lstStyle/>
          <a:p>
            <a:pPr algn="ctr"/>
            <a:r>
              <a:rPr lang="en-US" sz="3600" b="1" dirty="0"/>
              <a:t>FOTW</a:t>
            </a:r>
            <a:br>
              <a:rPr lang="en-US" sz="3200" dirty="0"/>
            </a:br>
            <a:r>
              <a:rPr lang="en-US" sz="3200" dirty="0"/>
              <a:t> FAFSA On The Web</a:t>
            </a:r>
          </a:p>
        </p:txBody>
      </p:sp>
      <p:sp>
        <p:nvSpPr>
          <p:cNvPr id="2" name="Rectangle 1">
            <a:extLst>
              <a:ext uri="{FF2B5EF4-FFF2-40B4-BE49-F238E27FC236}">
                <a16:creationId xmlns:a16="http://schemas.microsoft.com/office/drawing/2014/main" id="{7EEB1E98-2823-415D-AC47-F2BAC2B88919}"/>
              </a:ext>
            </a:extLst>
          </p:cNvPr>
          <p:cNvSpPr/>
          <p:nvPr/>
        </p:nvSpPr>
        <p:spPr>
          <a:xfrm>
            <a:off x="4149854" y="614407"/>
            <a:ext cx="7860477" cy="58734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F35FC530-F1C5-464A-BA77-633F9AE81C8D}"/>
              </a:ext>
            </a:extLst>
          </p:cNvPr>
          <p:cNvPicPr>
            <a:picLocks noChangeAspect="1"/>
          </p:cNvPicPr>
          <p:nvPr/>
        </p:nvPicPr>
        <p:blipFill>
          <a:blip r:embed="rId3"/>
          <a:stretch>
            <a:fillRect/>
          </a:stretch>
        </p:blipFill>
        <p:spPr>
          <a:xfrm>
            <a:off x="4246171" y="592635"/>
            <a:ext cx="7277493" cy="5888595"/>
          </a:xfrm>
          <a:prstGeom prst="rect">
            <a:avLst/>
          </a:prstGeom>
        </p:spPr>
      </p:pic>
    </p:spTree>
    <p:extLst>
      <p:ext uri="{BB962C8B-B14F-4D97-AF65-F5344CB8AC3E}">
        <p14:creationId xmlns:p14="http://schemas.microsoft.com/office/powerpoint/2010/main" val="1862409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vert="horz" wrap="square" lIns="121900" tIns="121900" rIns="121900" bIns="121900" rtlCol="0" anchor="ctr" anchorCtr="0">
            <a:noAutofit/>
          </a:bodyPr>
          <a:lstStyle/>
          <a:p>
            <a:r>
              <a:rPr lang="en-US" sz="3200" dirty="0"/>
              <a:t>FAFSA on the web</a:t>
            </a:r>
            <a:endParaRPr sz="3200" dirty="0"/>
          </a:p>
        </p:txBody>
      </p:sp>
      <p:sp>
        <p:nvSpPr>
          <p:cNvPr id="33" name="Text Placeholder 4">
            <a:extLst>
              <a:ext uri="{FF2B5EF4-FFF2-40B4-BE49-F238E27FC236}">
                <a16:creationId xmlns:a16="http://schemas.microsoft.com/office/drawing/2014/main" id="{7175463E-D84A-4D3E-9726-5D482C90F622}"/>
              </a:ext>
            </a:extLst>
          </p:cNvPr>
          <p:cNvSpPr>
            <a:spLocks noGrp="1"/>
          </p:cNvSpPr>
          <p:nvPr>
            <p:ph type="body" idx="4294967295"/>
          </p:nvPr>
        </p:nvSpPr>
        <p:spPr>
          <a:xfrm>
            <a:off x="424542" y="1992086"/>
            <a:ext cx="11299371" cy="4865914"/>
          </a:xfrm>
        </p:spPr>
        <p:txBody>
          <a:bodyPr>
            <a:normAutofit/>
          </a:bodyPr>
          <a:lstStyle/>
          <a:p>
            <a:pPr marL="0" indent="0">
              <a:buNone/>
            </a:pPr>
            <a:r>
              <a:rPr lang="en-US" b="1" dirty="0"/>
              <a:t>FAFSA on the web enhancements</a:t>
            </a:r>
            <a:br>
              <a:rPr lang="en-US" sz="2400" b="1" dirty="0"/>
            </a:br>
            <a:endParaRPr lang="en-US" sz="1050" b="1" dirty="0"/>
          </a:p>
          <a:p>
            <a:pPr lvl="1"/>
            <a:r>
              <a:rPr lang="en-US" sz="2200" b="1" dirty="0"/>
              <a:t>Login for FAFSA allows:</a:t>
            </a:r>
            <a:br>
              <a:rPr lang="en-US" sz="2200" b="1" dirty="0"/>
            </a:br>
            <a:endParaRPr lang="en-US" sz="1050" b="1" dirty="0"/>
          </a:p>
          <a:p>
            <a:pPr lvl="2"/>
            <a:r>
              <a:rPr lang="en-US" sz="2200" dirty="0"/>
              <a:t>User to select role of student, student from freely associated state or parent or preparer.</a:t>
            </a:r>
            <a:br>
              <a:rPr lang="en-US" dirty="0"/>
            </a:br>
            <a:endParaRPr lang="en-US" sz="1050" dirty="0"/>
          </a:p>
          <a:p>
            <a:pPr lvl="2"/>
            <a:r>
              <a:rPr lang="en-US" sz="2200" dirty="0"/>
              <a:t>User logged in anywhere on Studentaid.gov will not need to sign in again to access the FAFSA.</a:t>
            </a:r>
            <a:br>
              <a:rPr lang="en-US" dirty="0"/>
            </a:br>
            <a:endParaRPr lang="en-US" sz="1050" dirty="0"/>
          </a:p>
          <a:p>
            <a:pPr lvl="1"/>
            <a:r>
              <a:rPr lang="en-US" sz="2200" b="1" dirty="0"/>
              <a:t>Household information updates: </a:t>
            </a:r>
            <a:br>
              <a:rPr lang="en-US" sz="2200" b="1" dirty="0"/>
            </a:br>
            <a:endParaRPr lang="en-US" sz="1050" b="1" dirty="0"/>
          </a:p>
          <a:p>
            <a:pPr lvl="2"/>
            <a:r>
              <a:rPr lang="en-US" sz="2200" dirty="0"/>
              <a:t>If user says ‘yes’ to children or other dependents, they will be prompted on the same view to enter the number of children.</a:t>
            </a:r>
          </a:p>
        </p:txBody>
      </p:sp>
    </p:spTree>
    <p:extLst>
      <p:ext uri="{BB962C8B-B14F-4D97-AF65-F5344CB8AC3E}">
        <p14:creationId xmlns:p14="http://schemas.microsoft.com/office/powerpoint/2010/main" val="3734311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vert="horz" wrap="square" lIns="121900" tIns="121900" rIns="121900" bIns="121900" rtlCol="0" anchor="ctr" anchorCtr="0">
            <a:noAutofit/>
          </a:bodyPr>
          <a:lstStyle/>
          <a:p>
            <a:r>
              <a:rPr lang="en-US" sz="3200" dirty="0" err="1"/>
              <a:t>Fafsa</a:t>
            </a:r>
            <a:r>
              <a:rPr lang="en-US" sz="3200" dirty="0"/>
              <a:t> on the web</a:t>
            </a:r>
            <a:endParaRPr sz="3200" dirty="0"/>
          </a:p>
        </p:txBody>
      </p:sp>
      <p:sp>
        <p:nvSpPr>
          <p:cNvPr id="33" name="Text Placeholder 4">
            <a:extLst>
              <a:ext uri="{FF2B5EF4-FFF2-40B4-BE49-F238E27FC236}">
                <a16:creationId xmlns:a16="http://schemas.microsoft.com/office/drawing/2014/main" id="{7175463E-D84A-4D3E-9726-5D482C90F622}"/>
              </a:ext>
            </a:extLst>
          </p:cNvPr>
          <p:cNvSpPr>
            <a:spLocks noGrp="1"/>
          </p:cNvSpPr>
          <p:nvPr>
            <p:ph type="body" idx="4294967295"/>
          </p:nvPr>
        </p:nvSpPr>
        <p:spPr>
          <a:xfrm>
            <a:off x="424542" y="1992086"/>
            <a:ext cx="11299371" cy="4865914"/>
          </a:xfrm>
        </p:spPr>
        <p:txBody>
          <a:bodyPr>
            <a:normAutofit/>
          </a:bodyPr>
          <a:lstStyle/>
          <a:p>
            <a:pPr marL="0" indent="0">
              <a:buNone/>
            </a:pPr>
            <a:r>
              <a:rPr lang="en-US" b="1" dirty="0"/>
              <a:t>FAFSA on the web enhancements</a:t>
            </a:r>
            <a:br>
              <a:rPr lang="en-US" b="1" dirty="0"/>
            </a:br>
            <a:endParaRPr lang="en-US" sz="1050" b="1" dirty="0"/>
          </a:p>
          <a:p>
            <a:pPr lvl="1"/>
            <a:r>
              <a:rPr lang="en-US" sz="2200" b="1" dirty="0"/>
              <a:t>Clarification of which parent info to provide:</a:t>
            </a:r>
            <a:br>
              <a:rPr lang="en-US" sz="2200" b="1" dirty="0"/>
            </a:br>
            <a:endParaRPr lang="en-US" sz="1050" b="1" dirty="0"/>
          </a:p>
          <a:p>
            <a:pPr lvl="2"/>
            <a:r>
              <a:rPr lang="en-US" sz="2200" dirty="0"/>
              <a:t>Parent Information, a new view, has been developed that appears at the beginning of the section to guide a user to provide correct parent information. </a:t>
            </a:r>
            <a:br>
              <a:rPr lang="en-US" sz="2200" dirty="0"/>
            </a:br>
            <a:endParaRPr lang="en-US" sz="1050" dirty="0"/>
          </a:p>
          <a:p>
            <a:pPr lvl="2"/>
            <a:r>
              <a:rPr lang="en-US" sz="2200" dirty="0"/>
              <a:t>The view provides further details about which parent’s information should be provided based on parents’ marital status. </a:t>
            </a:r>
            <a:br>
              <a:rPr lang="en-US" sz="2200" dirty="0"/>
            </a:br>
            <a:endParaRPr lang="en-US" sz="1050" dirty="0"/>
          </a:p>
          <a:p>
            <a:pPr lvl="2"/>
            <a:r>
              <a:rPr lang="en-US" sz="2200" dirty="0"/>
              <a:t>There is also a link to an infographic on the view to provide a visual representation of the information. </a:t>
            </a:r>
          </a:p>
          <a:p>
            <a:pPr marL="0" indent="0">
              <a:buNone/>
            </a:pPr>
            <a:endParaRPr lang="en-US" sz="1050" b="1" dirty="0"/>
          </a:p>
        </p:txBody>
      </p:sp>
    </p:spTree>
    <p:extLst>
      <p:ext uri="{BB962C8B-B14F-4D97-AF65-F5344CB8AC3E}">
        <p14:creationId xmlns:p14="http://schemas.microsoft.com/office/powerpoint/2010/main" val="4038297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vert="horz" wrap="square" lIns="121900" tIns="121900" rIns="121900" bIns="121900" rtlCol="0" anchor="ctr" anchorCtr="0">
            <a:noAutofit/>
          </a:bodyPr>
          <a:lstStyle/>
          <a:p>
            <a:r>
              <a:rPr lang="en-US" sz="3200" dirty="0" err="1"/>
              <a:t>Fafsa</a:t>
            </a:r>
            <a:r>
              <a:rPr lang="en-US" sz="3200" dirty="0"/>
              <a:t> on the web</a:t>
            </a:r>
            <a:endParaRPr sz="3200" dirty="0"/>
          </a:p>
        </p:txBody>
      </p:sp>
      <p:sp>
        <p:nvSpPr>
          <p:cNvPr id="33" name="Text Placeholder 4">
            <a:extLst>
              <a:ext uri="{FF2B5EF4-FFF2-40B4-BE49-F238E27FC236}">
                <a16:creationId xmlns:a16="http://schemas.microsoft.com/office/drawing/2014/main" id="{7175463E-D84A-4D3E-9726-5D482C90F622}"/>
              </a:ext>
            </a:extLst>
          </p:cNvPr>
          <p:cNvSpPr>
            <a:spLocks noGrp="1"/>
          </p:cNvSpPr>
          <p:nvPr>
            <p:ph type="body" idx="4294967295"/>
          </p:nvPr>
        </p:nvSpPr>
        <p:spPr>
          <a:xfrm>
            <a:off x="424542" y="1992086"/>
            <a:ext cx="11299371" cy="4865914"/>
          </a:xfrm>
        </p:spPr>
        <p:txBody>
          <a:bodyPr>
            <a:normAutofit/>
          </a:bodyPr>
          <a:lstStyle/>
          <a:p>
            <a:pPr marL="0" indent="0">
              <a:buNone/>
            </a:pPr>
            <a:r>
              <a:rPr lang="en-US" b="1" dirty="0"/>
              <a:t>FAFSA on the web enhancements</a:t>
            </a:r>
            <a:br>
              <a:rPr lang="en-US" b="1" dirty="0"/>
            </a:br>
            <a:endParaRPr lang="en-US" sz="1050" b="1" dirty="0"/>
          </a:p>
          <a:p>
            <a:pPr lvl="1"/>
            <a:r>
              <a:rPr lang="en-US" sz="2200" b="1" dirty="0"/>
              <a:t>Sign and submit changes more streamlined:</a:t>
            </a:r>
            <a:br>
              <a:rPr lang="en-US" sz="2200" b="1" dirty="0"/>
            </a:br>
            <a:endParaRPr lang="en-US" sz="1050" b="1" dirty="0"/>
          </a:p>
          <a:p>
            <a:pPr lvl="2"/>
            <a:r>
              <a:rPr lang="en-US" sz="2200" dirty="0"/>
              <a:t>Only see Preparer Information view if they chose Prepare role when they logged in.</a:t>
            </a:r>
            <a:br>
              <a:rPr lang="en-US" sz="2200" dirty="0"/>
            </a:br>
            <a:endParaRPr lang="en-US" sz="1050" dirty="0"/>
          </a:p>
          <a:p>
            <a:pPr lvl="2"/>
            <a:r>
              <a:rPr lang="en-US" sz="2200" dirty="0"/>
              <a:t>User will be directed to sign for their role first, rather than be taken to the Signature Status view to choose which signature to provide. </a:t>
            </a:r>
            <a:br>
              <a:rPr lang="en-US" sz="2200" dirty="0"/>
            </a:br>
            <a:endParaRPr lang="en-US" sz="1050" dirty="0"/>
          </a:p>
          <a:p>
            <a:pPr lvl="2"/>
            <a:r>
              <a:rPr lang="en-US" sz="2200" dirty="0"/>
              <a:t>If user is logged into StudentAid.gov, they will be able to sign their FAFSA from the Agreement of Terms View and will not be taken to the Signature Options view.</a:t>
            </a:r>
          </a:p>
          <a:p>
            <a:pPr marL="0" indent="0">
              <a:buNone/>
            </a:pPr>
            <a:endParaRPr lang="en-US" sz="1050" b="1" dirty="0"/>
          </a:p>
        </p:txBody>
      </p:sp>
    </p:spTree>
    <p:extLst>
      <p:ext uri="{BB962C8B-B14F-4D97-AF65-F5344CB8AC3E}">
        <p14:creationId xmlns:p14="http://schemas.microsoft.com/office/powerpoint/2010/main" val="838134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vert="horz" wrap="square" lIns="121900" tIns="121900" rIns="121900" bIns="121900" rtlCol="0" anchor="ctr" anchorCtr="0">
            <a:noAutofit/>
          </a:bodyPr>
          <a:lstStyle/>
          <a:p>
            <a:r>
              <a:rPr lang="en-US" sz="3200" dirty="0" err="1"/>
              <a:t>Fafsa</a:t>
            </a:r>
            <a:r>
              <a:rPr lang="en-US" sz="3200" dirty="0"/>
              <a:t> on the web</a:t>
            </a:r>
            <a:endParaRPr sz="3200" dirty="0"/>
          </a:p>
        </p:txBody>
      </p:sp>
      <p:sp>
        <p:nvSpPr>
          <p:cNvPr id="33" name="Text Placeholder 4">
            <a:extLst>
              <a:ext uri="{FF2B5EF4-FFF2-40B4-BE49-F238E27FC236}">
                <a16:creationId xmlns:a16="http://schemas.microsoft.com/office/drawing/2014/main" id="{7175463E-D84A-4D3E-9726-5D482C90F622}"/>
              </a:ext>
            </a:extLst>
          </p:cNvPr>
          <p:cNvSpPr>
            <a:spLocks noGrp="1"/>
          </p:cNvSpPr>
          <p:nvPr>
            <p:ph type="body" idx="4294967295"/>
          </p:nvPr>
        </p:nvSpPr>
        <p:spPr>
          <a:xfrm>
            <a:off x="424542" y="1992086"/>
            <a:ext cx="11299371" cy="4865914"/>
          </a:xfrm>
        </p:spPr>
        <p:txBody>
          <a:bodyPr>
            <a:normAutofit/>
          </a:bodyPr>
          <a:lstStyle/>
          <a:p>
            <a:pPr marL="0" indent="0">
              <a:buNone/>
            </a:pPr>
            <a:r>
              <a:rPr lang="en-US" b="1" dirty="0"/>
              <a:t>FAFSA on the web enhancements</a:t>
            </a:r>
            <a:br>
              <a:rPr lang="en-US" b="1" dirty="0"/>
            </a:br>
            <a:endParaRPr lang="en-US" sz="1050" b="1" dirty="0"/>
          </a:p>
          <a:p>
            <a:pPr lvl="1"/>
            <a:r>
              <a:rPr lang="en-US" sz="2200" b="1" dirty="0"/>
              <a:t>“Add a School” flow in current entry</a:t>
            </a:r>
            <a:br>
              <a:rPr lang="en-US" sz="2400" b="1" dirty="0"/>
            </a:br>
            <a:endParaRPr lang="en-US" sz="1050" b="1" dirty="0"/>
          </a:p>
          <a:p>
            <a:pPr lvl="2"/>
            <a:r>
              <a:rPr lang="en-US" sz="2200" dirty="0"/>
              <a:t>Users who are eligible to complete a FAFSA Correction can now “</a:t>
            </a:r>
            <a:r>
              <a:rPr lang="en-US" sz="2200" b="1" dirty="0"/>
              <a:t>Add a School</a:t>
            </a:r>
            <a:r>
              <a:rPr lang="en-US" sz="2200" dirty="0"/>
              <a:t>” if only desired correction.</a:t>
            </a:r>
            <a:br>
              <a:rPr lang="en-US" sz="2400" dirty="0"/>
            </a:br>
            <a:endParaRPr lang="en-US" sz="1050" dirty="0"/>
          </a:p>
          <a:p>
            <a:pPr lvl="2"/>
            <a:r>
              <a:rPr lang="en-US" sz="2200" dirty="0"/>
              <a:t>User selects “</a:t>
            </a:r>
            <a:r>
              <a:rPr lang="en-US" sz="2200" b="1" dirty="0"/>
              <a:t>Update List of Colleges</a:t>
            </a:r>
            <a:r>
              <a:rPr lang="en-US" sz="2200" dirty="0"/>
              <a:t>” from the My FAFSA view and will be able to submit these changes without signing their Correction Application. </a:t>
            </a:r>
          </a:p>
          <a:p>
            <a:pPr marL="0" indent="0">
              <a:buNone/>
            </a:pPr>
            <a:endParaRPr lang="en-US" sz="1050" b="1" dirty="0"/>
          </a:p>
        </p:txBody>
      </p:sp>
    </p:spTree>
    <p:extLst>
      <p:ext uri="{BB962C8B-B14F-4D97-AF65-F5344CB8AC3E}">
        <p14:creationId xmlns:p14="http://schemas.microsoft.com/office/powerpoint/2010/main" val="2627271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3265714" y="3695366"/>
            <a:ext cx="7989876" cy="1475013"/>
          </a:xfrm>
          <a:prstGeom prst="rect">
            <a:avLst/>
          </a:prstGeom>
        </p:spPr>
        <p:txBody>
          <a:bodyPr spcFirstLastPara="1" vert="horz" wrap="square" lIns="121900" tIns="121900" rIns="121900" bIns="121900" rtlCol="0" anchor="b" anchorCtr="0">
            <a:noAutofit/>
          </a:bodyPr>
          <a:lstStyle/>
          <a:p>
            <a:pPr algn="ctr"/>
            <a:r>
              <a:rPr lang="en-US">
                <a:solidFill>
                  <a:schemeClr val="bg1"/>
                </a:solidFill>
              </a:rPr>
              <a:t>FAFSA CHANGES FOR 2024-2025</a:t>
            </a:r>
          </a:p>
        </p:txBody>
      </p:sp>
      <p:sp>
        <p:nvSpPr>
          <p:cNvPr id="4" name="Rectangle 3">
            <a:extLst>
              <a:ext uri="{FF2B5EF4-FFF2-40B4-BE49-F238E27FC236}">
                <a16:creationId xmlns:a16="http://schemas.microsoft.com/office/drawing/2014/main" id="{DB95F581-D2C2-4098-8763-6B42CF700B81}"/>
              </a:ext>
            </a:extLst>
          </p:cNvPr>
          <p:cNvSpPr/>
          <p:nvPr/>
        </p:nvSpPr>
        <p:spPr>
          <a:xfrm>
            <a:off x="11284237" y="2764971"/>
            <a:ext cx="653143" cy="381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pSp>
        <p:nvGrpSpPr>
          <p:cNvPr id="2" name="Google Shape;194;p12">
            <a:extLst>
              <a:ext uri="{FF2B5EF4-FFF2-40B4-BE49-F238E27FC236}">
                <a16:creationId xmlns:a16="http://schemas.microsoft.com/office/drawing/2014/main" id="{1AE20C98-83D0-DCB7-8CD6-6F2BF363F2AE}"/>
              </a:ext>
            </a:extLst>
          </p:cNvPr>
          <p:cNvGrpSpPr/>
          <p:nvPr/>
        </p:nvGrpSpPr>
        <p:grpSpPr>
          <a:xfrm>
            <a:off x="1110112" y="3583214"/>
            <a:ext cx="1665746" cy="2172853"/>
            <a:chOff x="590250" y="244200"/>
            <a:chExt cx="407975" cy="532175"/>
          </a:xfrm>
        </p:grpSpPr>
        <p:sp>
          <p:nvSpPr>
            <p:cNvPr id="3" name="Google Shape;195;p12">
              <a:extLst>
                <a:ext uri="{FF2B5EF4-FFF2-40B4-BE49-F238E27FC236}">
                  <a16:creationId xmlns:a16="http://schemas.microsoft.com/office/drawing/2014/main" id="{A5467A0D-704A-1E8C-771C-D0AC399E8E6A}"/>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96;p12">
              <a:extLst>
                <a:ext uri="{FF2B5EF4-FFF2-40B4-BE49-F238E27FC236}">
                  <a16:creationId xmlns:a16="http://schemas.microsoft.com/office/drawing/2014/main" id="{38C769AD-5D4C-EB03-1AB3-05437137CD71}"/>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7;p12">
              <a:extLst>
                <a:ext uri="{FF2B5EF4-FFF2-40B4-BE49-F238E27FC236}">
                  <a16:creationId xmlns:a16="http://schemas.microsoft.com/office/drawing/2014/main" id="{928E3A3B-D978-400D-1671-4758E08D3494}"/>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8;p12">
              <a:extLst>
                <a:ext uri="{FF2B5EF4-FFF2-40B4-BE49-F238E27FC236}">
                  <a16:creationId xmlns:a16="http://schemas.microsoft.com/office/drawing/2014/main" id="{477267F3-C230-D722-AA0B-919A98719949}"/>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99;p12">
              <a:extLst>
                <a:ext uri="{FF2B5EF4-FFF2-40B4-BE49-F238E27FC236}">
                  <a16:creationId xmlns:a16="http://schemas.microsoft.com/office/drawing/2014/main" id="{F08CB90F-BB56-9EFC-83CC-35B247AF899E}"/>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0;p12">
              <a:extLst>
                <a:ext uri="{FF2B5EF4-FFF2-40B4-BE49-F238E27FC236}">
                  <a16:creationId xmlns:a16="http://schemas.microsoft.com/office/drawing/2014/main" id="{D7FD0D21-DC64-5AF4-2A68-A5D271089905}"/>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1;p12">
              <a:extLst>
                <a:ext uri="{FF2B5EF4-FFF2-40B4-BE49-F238E27FC236}">
                  <a16:creationId xmlns:a16="http://schemas.microsoft.com/office/drawing/2014/main" id="{D8DA740A-9C20-8FD9-223D-C3D9CC310281}"/>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2;p12">
              <a:extLst>
                <a:ext uri="{FF2B5EF4-FFF2-40B4-BE49-F238E27FC236}">
                  <a16:creationId xmlns:a16="http://schemas.microsoft.com/office/drawing/2014/main" id="{514C6F37-94C7-3420-560C-EDEC897F32FD}"/>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3;p12">
              <a:extLst>
                <a:ext uri="{FF2B5EF4-FFF2-40B4-BE49-F238E27FC236}">
                  <a16:creationId xmlns:a16="http://schemas.microsoft.com/office/drawing/2014/main" id="{1B653E21-F9C5-7589-A08B-FBC4C25874E2}"/>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4;p12">
              <a:extLst>
                <a:ext uri="{FF2B5EF4-FFF2-40B4-BE49-F238E27FC236}">
                  <a16:creationId xmlns:a16="http://schemas.microsoft.com/office/drawing/2014/main" id="{E78E9D42-E28C-B8D7-89DC-C90FE0776E9F}"/>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5;p12">
              <a:extLst>
                <a:ext uri="{FF2B5EF4-FFF2-40B4-BE49-F238E27FC236}">
                  <a16:creationId xmlns:a16="http://schemas.microsoft.com/office/drawing/2014/main" id="{50044BCE-28C7-8178-812A-C2697E214EC3}"/>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6;p12">
              <a:extLst>
                <a:ext uri="{FF2B5EF4-FFF2-40B4-BE49-F238E27FC236}">
                  <a16:creationId xmlns:a16="http://schemas.microsoft.com/office/drawing/2014/main" id="{B1D9F1F3-E2DE-DB23-1505-E4D98C1FE447}"/>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7;p12">
              <a:extLst>
                <a:ext uri="{FF2B5EF4-FFF2-40B4-BE49-F238E27FC236}">
                  <a16:creationId xmlns:a16="http://schemas.microsoft.com/office/drawing/2014/main" id="{DBBD5DEF-2D66-DE78-1EFD-745CFF96007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8;p12">
              <a:extLst>
                <a:ext uri="{FF2B5EF4-FFF2-40B4-BE49-F238E27FC236}">
                  <a16:creationId xmlns:a16="http://schemas.microsoft.com/office/drawing/2014/main" id="{61362B52-E298-1320-BCE4-9DA98EEAC165}"/>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94468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CFCE6-0E3B-AE52-D1CE-85317E6AD8E7}"/>
              </a:ext>
            </a:extLst>
          </p:cNvPr>
          <p:cNvSpPr>
            <a:spLocks noGrp="1"/>
          </p:cNvSpPr>
          <p:nvPr>
            <p:ph type="title"/>
          </p:nvPr>
        </p:nvSpPr>
        <p:spPr/>
        <p:txBody>
          <a:bodyPr anchor="ctr">
            <a:normAutofit/>
          </a:bodyPr>
          <a:lstStyle/>
          <a:p>
            <a:r>
              <a:rPr lang="en-US" sz="3200" dirty="0"/>
              <a:t>FAFSA CHANGES COMING FOR 2024-2025</a:t>
            </a:r>
          </a:p>
        </p:txBody>
      </p:sp>
      <p:sp>
        <p:nvSpPr>
          <p:cNvPr id="3" name="Content Placeholder 2">
            <a:extLst>
              <a:ext uri="{FF2B5EF4-FFF2-40B4-BE49-F238E27FC236}">
                <a16:creationId xmlns:a16="http://schemas.microsoft.com/office/drawing/2014/main" id="{98ED85B1-251E-764A-7678-61BEC4C9DBC1}"/>
              </a:ext>
            </a:extLst>
          </p:cNvPr>
          <p:cNvSpPr>
            <a:spLocks noGrp="1"/>
          </p:cNvSpPr>
          <p:nvPr>
            <p:ph idx="1"/>
          </p:nvPr>
        </p:nvSpPr>
        <p:spPr>
          <a:xfrm>
            <a:off x="581192" y="2180496"/>
            <a:ext cx="11029615" cy="4548778"/>
          </a:xfrm>
        </p:spPr>
        <p:txBody>
          <a:bodyPr>
            <a:normAutofit/>
          </a:bodyPr>
          <a:lstStyle/>
          <a:p>
            <a:pPr marL="342900" indent="-342900">
              <a:buFont typeface="Arial" panose="020B0604020202020204" pitchFamily="34" charset="0"/>
              <a:buChar char="•"/>
            </a:pPr>
            <a:r>
              <a:rPr lang="en-US" sz="2400" dirty="0"/>
              <a:t>EFC becomes Student Aid Index (SAI).</a:t>
            </a:r>
            <a:br>
              <a:rPr lang="en-US" sz="2400" dirty="0"/>
            </a:br>
            <a:endParaRPr lang="en-US" sz="1050" dirty="0"/>
          </a:p>
          <a:p>
            <a:pPr marL="342900" indent="-342900">
              <a:buFont typeface="Arial" panose="020B0604020202020204" pitchFamily="34" charset="0"/>
              <a:buChar char="•"/>
            </a:pPr>
            <a:r>
              <a:rPr lang="en-US" sz="2400" dirty="0"/>
              <a:t>No longer requires use of IRS DRT-all FAFSA filers will be matched to IRS database; ALL persons providing information from separate tax forms will be required to grant permission to have FAFSA processed.</a:t>
            </a:r>
            <a:br>
              <a:rPr lang="en-US" sz="2400" dirty="0"/>
            </a:br>
            <a:endParaRPr lang="en-US" sz="1050" dirty="0"/>
          </a:p>
          <a:p>
            <a:pPr marL="342900" indent="-342900">
              <a:buFont typeface="Arial" panose="020B0604020202020204" pitchFamily="34" charset="0"/>
              <a:buChar char="•"/>
            </a:pPr>
            <a:r>
              <a:rPr lang="en-US" sz="2400" dirty="0"/>
              <a:t>Will confirm non-filers.</a:t>
            </a:r>
            <a:br>
              <a:rPr lang="en-US" sz="2400" dirty="0"/>
            </a:br>
            <a:endParaRPr lang="en-US" sz="1050" dirty="0"/>
          </a:p>
          <a:p>
            <a:pPr marL="342900" indent="-342900">
              <a:buFont typeface="Arial" panose="020B0604020202020204" pitchFamily="34" charset="0"/>
              <a:buChar char="•"/>
            </a:pPr>
            <a:r>
              <a:rPr lang="en-US" sz="2400" dirty="0"/>
              <a:t>Household size will be based on number of people included on tax forms filed (exemptions claimed) – will be option to adjust that number</a:t>
            </a:r>
          </a:p>
          <a:p>
            <a:endParaRPr lang="en-US" dirty="0"/>
          </a:p>
        </p:txBody>
      </p:sp>
    </p:spTree>
    <p:extLst>
      <p:ext uri="{BB962C8B-B14F-4D97-AF65-F5344CB8AC3E}">
        <p14:creationId xmlns:p14="http://schemas.microsoft.com/office/powerpoint/2010/main" val="3439465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EEB82-729B-145C-5EF9-F9735EAB1244}"/>
              </a:ext>
            </a:extLst>
          </p:cNvPr>
          <p:cNvSpPr>
            <a:spLocks noGrp="1"/>
          </p:cNvSpPr>
          <p:nvPr>
            <p:ph type="title"/>
          </p:nvPr>
        </p:nvSpPr>
        <p:spPr/>
        <p:txBody>
          <a:bodyPr anchor="ctr">
            <a:normAutofit/>
          </a:bodyPr>
          <a:lstStyle/>
          <a:p>
            <a:r>
              <a:rPr lang="en-US" sz="3200" dirty="0"/>
              <a:t>FAFSA CHANGES COMING FOR 2024-2025</a:t>
            </a:r>
          </a:p>
        </p:txBody>
      </p:sp>
      <p:sp>
        <p:nvSpPr>
          <p:cNvPr id="3" name="Content Placeholder 2">
            <a:extLst>
              <a:ext uri="{FF2B5EF4-FFF2-40B4-BE49-F238E27FC236}">
                <a16:creationId xmlns:a16="http://schemas.microsoft.com/office/drawing/2014/main" id="{2811ABEB-88AC-39DF-3C65-BAF153E04F68}"/>
              </a:ext>
            </a:extLst>
          </p:cNvPr>
          <p:cNvSpPr>
            <a:spLocks noGrp="1"/>
          </p:cNvSpPr>
          <p:nvPr>
            <p:ph idx="1"/>
          </p:nvPr>
        </p:nvSpPr>
        <p:spPr>
          <a:xfrm>
            <a:off x="581192" y="2002971"/>
            <a:ext cx="11029615" cy="4659085"/>
          </a:xfrm>
        </p:spPr>
        <p:txBody>
          <a:bodyPr>
            <a:normAutofit fontScale="85000" lnSpcReduction="20000"/>
          </a:bodyPr>
          <a:lstStyle/>
          <a:p>
            <a:pPr>
              <a:lnSpc>
                <a:spcPct val="120000"/>
              </a:lnSpc>
              <a:buFont typeface="Wingdings" panose="05000000000000000000" pitchFamily="2" charset="2"/>
              <a:buChar char="§"/>
            </a:pPr>
            <a:r>
              <a:rPr lang="en-US" dirty="0"/>
              <a:t>Parent info to be provided on the FAFSA will no longer be defined as primary custodial parent. New definition is “parent which provided the greater portion of the student’s financial support.”</a:t>
            </a:r>
            <a:br>
              <a:rPr lang="en-US" dirty="0"/>
            </a:br>
            <a:endParaRPr lang="en-US" sz="1200" dirty="0"/>
          </a:p>
          <a:p>
            <a:pPr>
              <a:lnSpc>
                <a:spcPct val="120000"/>
              </a:lnSpc>
              <a:buFont typeface="Wingdings" panose="05000000000000000000" pitchFamily="2" charset="2"/>
              <a:buChar char="§"/>
            </a:pPr>
            <a:r>
              <a:rPr lang="en-US" dirty="0"/>
              <a:t>SAI will no longer be divided by number in college.</a:t>
            </a:r>
            <a:br>
              <a:rPr lang="en-US" dirty="0"/>
            </a:br>
            <a:endParaRPr lang="en-US" sz="1200" dirty="0"/>
          </a:p>
          <a:p>
            <a:pPr>
              <a:lnSpc>
                <a:spcPct val="120000"/>
              </a:lnSpc>
              <a:buFont typeface="Wingdings" panose="05000000000000000000" pitchFamily="2" charset="2"/>
              <a:buChar char="§"/>
            </a:pPr>
            <a:r>
              <a:rPr lang="en-US" dirty="0"/>
              <a:t>SAI formula eliminates the family farm and small business asset exclusions, meaning families would have to report the net value of any business or farm if they did not qualify for the asset reporting exemption.</a:t>
            </a:r>
            <a:br>
              <a:rPr lang="en-US" dirty="0"/>
            </a:br>
            <a:endParaRPr lang="en-US" sz="1200" dirty="0"/>
          </a:p>
          <a:p>
            <a:pPr>
              <a:lnSpc>
                <a:spcPct val="120000"/>
              </a:lnSpc>
              <a:buFont typeface="Wingdings" panose="05000000000000000000" pitchFamily="2" charset="2"/>
              <a:buChar char="§"/>
            </a:pPr>
            <a:r>
              <a:rPr lang="en-US" dirty="0"/>
              <a:t>Pell Grants can be determined by the SAI or the Federal Poverty Tables. Student will receive the larger Pell Grant.</a:t>
            </a:r>
          </a:p>
        </p:txBody>
      </p:sp>
    </p:spTree>
    <p:extLst>
      <p:ext uri="{BB962C8B-B14F-4D97-AF65-F5344CB8AC3E}">
        <p14:creationId xmlns:p14="http://schemas.microsoft.com/office/powerpoint/2010/main" val="990699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BA977A-BD15-81FE-83CF-2C4C35249245}"/>
              </a:ext>
            </a:extLst>
          </p:cNvPr>
          <p:cNvSpPr>
            <a:spLocks noGrp="1"/>
          </p:cNvSpPr>
          <p:nvPr>
            <p:ph type="title"/>
          </p:nvPr>
        </p:nvSpPr>
        <p:spPr/>
        <p:txBody>
          <a:bodyPr anchor="ctr">
            <a:normAutofit/>
          </a:bodyPr>
          <a:lstStyle/>
          <a:p>
            <a:r>
              <a:rPr lang="en-US" sz="3200" dirty="0"/>
              <a:t>EFC CHANGING TO SAI</a:t>
            </a:r>
          </a:p>
        </p:txBody>
      </p:sp>
      <p:sp>
        <p:nvSpPr>
          <p:cNvPr id="5" name="Content Placeholder 4">
            <a:extLst>
              <a:ext uri="{FF2B5EF4-FFF2-40B4-BE49-F238E27FC236}">
                <a16:creationId xmlns:a16="http://schemas.microsoft.com/office/drawing/2014/main" id="{9CC653E2-70B1-002D-A57B-3539497C8CA6}"/>
              </a:ext>
            </a:extLst>
          </p:cNvPr>
          <p:cNvSpPr>
            <a:spLocks noGrp="1"/>
          </p:cNvSpPr>
          <p:nvPr>
            <p:ph idx="1"/>
          </p:nvPr>
        </p:nvSpPr>
        <p:spPr>
          <a:xfrm>
            <a:off x="581192" y="1894114"/>
            <a:ext cx="11029615" cy="4963886"/>
          </a:xfrm>
        </p:spPr>
        <p:txBody>
          <a:bodyPr>
            <a:normAutofit fontScale="47500" lnSpcReduction="20000"/>
          </a:bodyPr>
          <a:lstStyle/>
          <a:p>
            <a:pPr>
              <a:lnSpc>
                <a:spcPct val="120000"/>
              </a:lnSpc>
            </a:pPr>
            <a:r>
              <a:rPr lang="en-US" sz="4400" dirty="0"/>
              <a:t>New name for the EFC.</a:t>
            </a:r>
            <a:br>
              <a:rPr lang="en-US" sz="4400" dirty="0"/>
            </a:br>
            <a:endParaRPr lang="en-US" sz="1600" dirty="0"/>
          </a:p>
          <a:p>
            <a:pPr lvl="1">
              <a:lnSpc>
                <a:spcPct val="120000"/>
              </a:lnSpc>
            </a:pPr>
            <a:r>
              <a:rPr lang="en-US" sz="3800" dirty="0"/>
              <a:t>Better reflects the output from the FAFSA as an index, not as a reflection of what a family can or will pay.</a:t>
            </a:r>
            <a:br>
              <a:rPr lang="en-US" sz="3300" dirty="0"/>
            </a:br>
            <a:endParaRPr lang="en-US" sz="1600" dirty="0"/>
          </a:p>
          <a:p>
            <a:pPr>
              <a:lnSpc>
                <a:spcPct val="120000"/>
              </a:lnSpc>
            </a:pPr>
            <a:r>
              <a:rPr lang="en-US" sz="4400" dirty="0"/>
              <a:t>SAI could be as low as </a:t>
            </a:r>
            <a:r>
              <a:rPr lang="en-US" sz="4400" b="1" dirty="0"/>
              <a:t>-$1500</a:t>
            </a:r>
            <a:r>
              <a:rPr lang="en-US" sz="4400" dirty="0"/>
              <a:t>, allowing neediest students to receive aid in excess of the Cost of Attendance.</a:t>
            </a:r>
            <a:br>
              <a:rPr lang="en-US" sz="4400" dirty="0"/>
            </a:br>
            <a:endParaRPr lang="en-US" sz="2000" dirty="0"/>
          </a:p>
          <a:p>
            <a:pPr lvl="1">
              <a:lnSpc>
                <a:spcPct val="120000"/>
              </a:lnSpc>
            </a:pPr>
            <a:r>
              <a:rPr lang="en-US" sz="3800" dirty="0"/>
              <a:t>Could assist in further determining the neediest students.</a:t>
            </a:r>
            <a:br>
              <a:rPr lang="en-US" sz="3300" dirty="0"/>
            </a:br>
            <a:endParaRPr lang="en-US" sz="2000" dirty="0"/>
          </a:p>
          <a:p>
            <a:pPr>
              <a:lnSpc>
                <a:spcPct val="120000"/>
              </a:lnSpc>
            </a:pPr>
            <a:r>
              <a:rPr lang="en-US" sz="4400" dirty="0"/>
              <a:t>Determines eligibility for all types of federal student aid except maximum and minimum Pell awards determined by Federal Poverty Tables.</a:t>
            </a:r>
            <a:br>
              <a:rPr lang="en-US" sz="4400" dirty="0"/>
            </a:br>
            <a:endParaRPr lang="en-US" sz="2000" dirty="0"/>
          </a:p>
          <a:p>
            <a:pPr>
              <a:lnSpc>
                <a:spcPct val="120000"/>
              </a:lnSpc>
            </a:pPr>
            <a:r>
              <a:rPr lang="en-US" sz="4400" dirty="0"/>
              <a:t>Non-tax filer and those receiving federal means tested benefits will automatically get -1500 SAI.</a:t>
            </a:r>
          </a:p>
          <a:p>
            <a:endParaRPr lang="en-US" dirty="0"/>
          </a:p>
        </p:txBody>
      </p:sp>
    </p:spTree>
    <p:extLst>
      <p:ext uri="{BB962C8B-B14F-4D97-AF65-F5344CB8AC3E}">
        <p14:creationId xmlns:p14="http://schemas.microsoft.com/office/powerpoint/2010/main" val="21251925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DE55D-70F3-D354-7758-F2354A89C624}"/>
              </a:ext>
            </a:extLst>
          </p:cNvPr>
          <p:cNvSpPr>
            <a:spLocks noGrp="1"/>
          </p:cNvSpPr>
          <p:nvPr>
            <p:ph type="title"/>
          </p:nvPr>
        </p:nvSpPr>
        <p:spPr/>
        <p:txBody>
          <a:bodyPr anchor="ctr"/>
          <a:lstStyle/>
          <a:p>
            <a:r>
              <a:rPr lang="en-US" dirty="0"/>
              <a:t>COUNSELOR/ADVISOR CONSIDERATIONS </a:t>
            </a:r>
          </a:p>
        </p:txBody>
      </p:sp>
      <p:sp>
        <p:nvSpPr>
          <p:cNvPr id="3" name="Content Placeholder 2">
            <a:extLst>
              <a:ext uri="{FF2B5EF4-FFF2-40B4-BE49-F238E27FC236}">
                <a16:creationId xmlns:a16="http://schemas.microsoft.com/office/drawing/2014/main" id="{C5D52F44-2AC5-6225-B471-DF9B4E6B2195}"/>
              </a:ext>
            </a:extLst>
          </p:cNvPr>
          <p:cNvSpPr>
            <a:spLocks noGrp="1"/>
          </p:cNvSpPr>
          <p:nvPr>
            <p:ph idx="1"/>
          </p:nvPr>
        </p:nvSpPr>
        <p:spPr>
          <a:xfrm>
            <a:off x="581192" y="2180496"/>
            <a:ext cx="11029615" cy="4514218"/>
          </a:xfrm>
        </p:spPr>
        <p:txBody>
          <a:bodyPr>
            <a:normAutofit fontScale="92500"/>
          </a:bodyPr>
          <a:lstStyle/>
          <a:p>
            <a:r>
              <a:rPr lang="en-US" sz="2600" dirty="0"/>
              <a:t>May wish to update presentations/college information for your current juniors – information is different than for Class of 2023.</a:t>
            </a:r>
            <a:br>
              <a:rPr lang="en-US" sz="2600" dirty="0"/>
            </a:br>
            <a:endParaRPr lang="en-US" sz="1100" dirty="0"/>
          </a:p>
          <a:p>
            <a:r>
              <a:rPr lang="en-US" sz="2600" dirty="0"/>
              <a:t>Encourage households with two parents to each get an FSA ID.</a:t>
            </a:r>
            <a:br>
              <a:rPr lang="en-US" sz="2600" dirty="0"/>
            </a:br>
            <a:endParaRPr lang="en-US" sz="1100" dirty="0"/>
          </a:p>
          <a:p>
            <a:r>
              <a:rPr lang="en-US" sz="2600" dirty="0"/>
              <a:t>Develop messaging to parents with older college students that things are changing.</a:t>
            </a:r>
            <a:br>
              <a:rPr lang="en-US" sz="2600" dirty="0"/>
            </a:br>
            <a:endParaRPr lang="en-US" sz="1100" dirty="0"/>
          </a:p>
          <a:p>
            <a:r>
              <a:rPr lang="en-US" sz="2600" dirty="0"/>
              <a:t>Attend every workshop, webinar and training session offered when they become available.</a:t>
            </a:r>
            <a:br>
              <a:rPr lang="en-US" sz="2600" dirty="0"/>
            </a:br>
            <a:endParaRPr lang="en-US" sz="1100" dirty="0"/>
          </a:p>
          <a:p>
            <a:r>
              <a:rPr lang="en-US" sz="2600" dirty="0"/>
              <a:t>Throw out all old materials/update everything for the Class of 2024.</a:t>
            </a:r>
          </a:p>
          <a:p>
            <a:endParaRPr lang="en-US" dirty="0"/>
          </a:p>
        </p:txBody>
      </p:sp>
    </p:spTree>
    <p:extLst>
      <p:ext uri="{BB962C8B-B14F-4D97-AF65-F5344CB8AC3E}">
        <p14:creationId xmlns:p14="http://schemas.microsoft.com/office/powerpoint/2010/main" val="731383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vert="horz" wrap="square" lIns="121900" tIns="121900" rIns="121900" bIns="121900" rtlCol="0" anchor="ctr" anchorCtr="0">
            <a:noAutofit/>
          </a:bodyPr>
          <a:lstStyle/>
          <a:p>
            <a:r>
              <a:rPr lang="en-US" sz="3200" dirty="0"/>
              <a:t>ABOUT OASFAA AND THIS PRESENTATION</a:t>
            </a:r>
          </a:p>
        </p:txBody>
      </p:sp>
      <p:sp>
        <p:nvSpPr>
          <p:cNvPr id="5" name="Text Placeholder 4">
            <a:extLst>
              <a:ext uri="{FF2B5EF4-FFF2-40B4-BE49-F238E27FC236}">
                <a16:creationId xmlns:a16="http://schemas.microsoft.com/office/drawing/2014/main" id="{7175463E-D84A-4D3E-9726-5D482C90F622}"/>
              </a:ext>
            </a:extLst>
          </p:cNvPr>
          <p:cNvSpPr>
            <a:spLocks noGrp="1"/>
          </p:cNvSpPr>
          <p:nvPr>
            <p:ph type="body" idx="4294967295"/>
          </p:nvPr>
        </p:nvSpPr>
        <p:spPr>
          <a:xfrm>
            <a:off x="413657" y="2024064"/>
            <a:ext cx="11310258" cy="4507366"/>
          </a:xfrm>
        </p:spPr>
        <p:txBody>
          <a:bodyPr>
            <a:normAutofit/>
          </a:bodyPr>
          <a:lstStyle/>
          <a:p>
            <a:r>
              <a:rPr lang="en-US" sz="2000" b="1" dirty="0"/>
              <a:t>OASFAA</a:t>
            </a:r>
            <a:r>
              <a:rPr lang="en-US" sz="2000" dirty="0"/>
              <a:t> is a non-profit organization comprised of financial aid professionals. </a:t>
            </a:r>
            <a:r>
              <a:rPr lang="en-US" sz="2000" b="1" dirty="0"/>
              <a:t>The OASFAA Outreach Committee</a:t>
            </a:r>
            <a:r>
              <a:rPr lang="en-US" sz="2000" dirty="0"/>
              <a:t> is an all-volunteer committee that serves as a primary resource of pertinent and current financial aid information. The committee disseminates this information through a variety of activities including training programs for various stakeholders external to OASFAA such as admissions staff, high school counselors, access advisors, TRIO, etc.</a:t>
            </a:r>
            <a:br>
              <a:rPr lang="en-US" sz="2000" dirty="0"/>
            </a:br>
            <a:endParaRPr lang="en-US" sz="1050" dirty="0"/>
          </a:p>
          <a:p>
            <a:r>
              <a:rPr lang="en-US" sz="2000" dirty="0"/>
              <a:t>OASFAA has provided the information today as a free service to counselors.</a:t>
            </a:r>
            <a:br>
              <a:rPr lang="en-US" sz="2000" dirty="0"/>
            </a:br>
            <a:endParaRPr lang="en-US" sz="1050" dirty="0"/>
          </a:p>
          <a:p>
            <a:r>
              <a:rPr lang="en-US" sz="2000" dirty="0"/>
              <a:t>You have permission to copy and distribute these materials to your students and families. Charges may not be assessed for the material or for the information presented. Permission must be granted for other use of this information or these materials. Contact the OASFAA Outreach Chairperson(s) listed on the OASFAA website or e-mail the OASFAA Outreach Committee at: </a:t>
            </a:r>
            <a:r>
              <a:rPr lang="en-US" sz="2000" u="sng" dirty="0">
                <a:solidFill>
                  <a:srgbClr val="0066FF"/>
                </a:solidFill>
              </a:rPr>
              <a:t>outreach@oasfaa.org</a:t>
            </a:r>
            <a:r>
              <a:rPr lang="en-US" sz="2000" dirty="0">
                <a:solidFill>
                  <a:srgbClr val="0066FF"/>
                </a:solidFill>
              </a:rPr>
              <a:t>.</a:t>
            </a:r>
          </a:p>
        </p:txBody>
      </p:sp>
    </p:spTree>
    <p:extLst>
      <p:ext uri="{BB962C8B-B14F-4D97-AF65-F5344CB8AC3E}">
        <p14:creationId xmlns:p14="http://schemas.microsoft.com/office/powerpoint/2010/main" val="2043146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3265714" y="3695366"/>
            <a:ext cx="7989876" cy="1475013"/>
          </a:xfrm>
          <a:prstGeom prst="rect">
            <a:avLst/>
          </a:prstGeom>
        </p:spPr>
        <p:txBody>
          <a:bodyPr spcFirstLastPara="1" vert="horz" wrap="square" lIns="121900" tIns="121900" rIns="121900" bIns="121900" rtlCol="0" anchor="b" anchorCtr="0">
            <a:noAutofit/>
          </a:bodyPr>
          <a:lstStyle/>
          <a:p>
            <a:r>
              <a:rPr lang="en-US">
                <a:solidFill>
                  <a:schemeClr val="bg1"/>
                </a:solidFill>
              </a:rPr>
              <a:t>VERIFICATION</a:t>
            </a:r>
          </a:p>
        </p:txBody>
      </p:sp>
      <p:sp>
        <p:nvSpPr>
          <p:cNvPr id="4" name="Rectangle 3">
            <a:extLst>
              <a:ext uri="{FF2B5EF4-FFF2-40B4-BE49-F238E27FC236}">
                <a16:creationId xmlns:a16="http://schemas.microsoft.com/office/drawing/2014/main" id="{DB95F581-D2C2-4098-8763-6B42CF700B81}"/>
              </a:ext>
            </a:extLst>
          </p:cNvPr>
          <p:cNvSpPr/>
          <p:nvPr/>
        </p:nvSpPr>
        <p:spPr>
          <a:xfrm>
            <a:off x="11284237" y="2764971"/>
            <a:ext cx="653143" cy="381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oogle Shape;571;p37">
            <a:extLst>
              <a:ext uri="{FF2B5EF4-FFF2-40B4-BE49-F238E27FC236}">
                <a16:creationId xmlns:a16="http://schemas.microsoft.com/office/drawing/2014/main" id="{6FCB7B81-192E-4C8F-BD75-714910F688A7}"/>
              </a:ext>
            </a:extLst>
          </p:cNvPr>
          <p:cNvGrpSpPr/>
          <p:nvPr/>
        </p:nvGrpSpPr>
        <p:grpSpPr>
          <a:xfrm>
            <a:off x="1013185" y="3771473"/>
            <a:ext cx="1621158" cy="1796995"/>
            <a:chOff x="596350" y="929175"/>
            <a:chExt cx="407950" cy="497475"/>
          </a:xfrm>
        </p:grpSpPr>
        <p:sp>
          <p:nvSpPr>
            <p:cNvPr id="9" name="Google Shape;572;p37">
              <a:extLst>
                <a:ext uri="{FF2B5EF4-FFF2-40B4-BE49-F238E27FC236}">
                  <a16:creationId xmlns:a16="http://schemas.microsoft.com/office/drawing/2014/main" id="{B29ABAD8-5150-42D7-9F0C-38619EE2CCE4}"/>
                </a:ext>
              </a:extLst>
            </p:cNvPr>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25400" cap="rnd" cmpd="sng">
              <a:solidFill>
                <a:srgbClr val="FFFF66"/>
              </a:solidFill>
              <a:prstDash val="solid"/>
              <a:round/>
              <a:headEnd type="none" w="sm" len="sm"/>
              <a:tailEnd type="none" w="sm" len="sm"/>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400"/>
            </a:p>
          </p:txBody>
        </p:sp>
        <p:sp>
          <p:nvSpPr>
            <p:cNvPr id="10" name="Google Shape;573;p37">
              <a:extLst>
                <a:ext uri="{FF2B5EF4-FFF2-40B4-BE49-F238E27FC236}">
                  <a16:creationId xmlns:a16="http://schemas.microsoft.com/office/drawing/2014/main" id="{1B911EA9-B030-4150-949E-CC14CE5DD3D2}"/>
                </a:ext>
              </a:extLst>
            </p:cNvPr>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25400" cap="rnd" cmpd="sng">
              <a:solidFill>
                <a:srgbClr val="FFFF66"/>
              </a:solidFill>
              <a:prstDash val="solid"/>
              <a:round/>
              <a:headEnd type="none" w="sm" len="sm"/>
              <a:tailEnd type="none" w="sm" len="sm"/>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400"/>
            </a:p>
          </p:txBody>
        </p:sp>
        <p:sp>
          <p:nvSpPr>
            <p:cNvPr id="11" name="Google Shape;574;p37">
              <a:extLst>
                <a:ext uri="{FF2B5EF4-FFF2-40B4-BE49-F238E27FC236}">
                  <a16:creationId xmlns:a16="http://schemas.microsoft.com/office/drawing/2014/main" id="{FFE70859-89F0-4554-8012-E3CB047AA047}"/>
                </a:ext>
              </a:extLst>
            </p:cNvPr>
            <p:cNvSpPr/>
            <p:nvPr/>
          </p:nvSpPr>
          <p:spPr>
            <a:xfrm>
              <a:off x="688900" y="1256150"/>
              <a:ext cx="133975" cy="25"/>
            </a:xfrm>
            <a:custGeom>
              <a:avLst/>
              <a:gdLst/>
              <a:ahLst/>
              <a:cxnLst/>
              <a:rect l="l" t="t" r="r" b="b"/>
              <a:pathLst>
                <a:path w="5359" h="1" fill="none" extrusionOk="0">
                  <a:moveTo>
                    <a:pt x="5358" y="0"/>
                  </a:moveTo>
                  <a:lnTo>
                    <a:pt x="0" y="0"/>
                  </a:lnTo>
                </a:path>
              </a:pathLst>
            </a:custGeom>
            <a:noFill/>
            <a:ln w="25400" cap="rnd" cmpd="sng">
              <a:solidFill>
                <a:srgbClr val="FFFF66"/>
              </a:solidFill>
              <a:prstDash val="solid"/>
              <a:round/>
              <a:headEnd type="none" w="sm" len="sm"/>
              <a:tailEnd type="none" w="sm" len="sm"/>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400"/>
            </a:p>
          </p:txBody>
        </p:sp>
        <p:sp>
          <p:nvSpPr>
            <p:cNvPr id="12" name="Google Shape;575;p37">
              <a:extLst>
                <a:ext uri="{FF2B5EF4-FFF2-40B4-BE49-F238E27FC236}">
                  <a16:creationId xmlns:a16="http://schemas.microsoft.com/office/drawing/2014/main" id="{A315CE9A-0D41-4C53-8F57-36EB3036D6DD}"/>
                </a:ext>
              </a:extLst>
            </p:cNvPr>
            <p:cNvSpPr/>
            <p:nvPr/>
          </p:nvSpPr>
          <p:spPr>
            <a:xfrm>
              <a:off x="688900" y="1201350"/>
              <a:ext cx="255750" cy="25"/>
            </a:xfrm>
            <a:custGeom>
              <a:avLst/>
              <a:gdLst/>
              <a:ahLst/>
              <a:cxnLst/>
              <a:rect l="l" t="t" r="r" b="b"/>
              <a:pathLst>
                <a:path w="10230" h="1" fill="none" extrusionOk="0">
                  <a:moveTo>
                    <a:pt x="10229" y="1"/>
                  </a:moveTo>
                  <a:lnTo>
                    <a:pt x="0" y="1"/>
                  </a:lnTo>
                </a:path>
              </a:pathLst>
            </a:custGeom>
            <a:noFill/>
            <a:ln w="25400" cap="rnd" cmpd="sng">
              <a:solidFill>
                <a:srgbClr val="FFFF66"/>
              </a:solidFill>
              <a:prstDash val="solid"/>
              <a:round/>
              <a:headEnd type="none" w="sm" len="sm"/>
              <a:tailEnd type="none" w="sm" len="sm"/>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400"/>
            </a:p>
          </p:txBody>
        </p:sp>
        <p:sp>
          <p:nvSpPr>
            <p:cNvPr id="13" name="Google Shape;576;p37">
              <a:extLst>
                <a:ext uri="{FF2B5EF4-FFF2-40B4-BE49-F238E27FC236}">
                  <a16:creationId xmlns:a16="http://schemas.microsoft.com/office/drawing/2014/main" id="{D173734B-B014-45DC-965D-59AC759D4032}"/>
                </a:ext>
              </a:extLst>
            </p:cNvPr>
            <p:cNvSpPr/>
            <p:nvPr/>
          </p:nvSpPr>
          <p:spPr>
            <a:xfrm>
              <a:off x="688900" y="1145950"/>
              <a:ext cx="255750" cy="25"/>
            </a:xfrm>
            <a:custGeom>
              <a:avLst/>
              <a:gdLst/>
              <a:ahLst/>
              <a:cxnLst/>
              <a:rect l="l" t="t" r="r" b="b"/>
              <a:pathLst>
                <a:path w="10230" h="1" fill="none" extrusionOk="0">
                  <a:moveTo>
                    <a:pt x="10229" y="0"/>
                  </a:moveTo>
                  <a:lnTo>
                    <a:pt x="0" y="0"/>
                  </a:lnTo>
                </a:path>
              </a:pathLst>
            </a:custGeom>
            <a:noFill/>
            <a:ln w="25400" cap="rnd" cmpd="sng">
              <a:solidFill>
                <a:srgbClr val="FFFF66"/>
              </a:solidFill>
              <a:prstDash val="solid"/>
              <a:round/>
              <a:headEnd type="none" w="sm" len="sm"/>
              <a:tailEnd type="none" w="sm" len="sm"/>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400"/>
            </a:p>
          </p:txBody>
        </p:sp>
        <p:sp>
          <p:nvSpPr>
            <p:cNvPr id="14" name="Google Shape;577;p37">
              <a:extLst>
                <a:ext uri="{FF2B5EF4-FFF2-40B4-BE49-F238E27FC236}">
                  <a16:creationId xmlns:a16="http://schemas.microsoft.com/office/drawing/2014/main" id="{91485CF0-3387-4541-81D1-DDAE6C3CACDF}"/>
                </a:ext>
              </a:extLst>
            </p:cNvPr>
            <p:cNvSpPr/>
            <p:nvPr/>
          </p:nvSpPr>
          <p:spPr>
            <a:xfrm>
              <a:off x="688900" y="1090525"/>
              <a:ext cx="255750" cy="25"/>
            </a:xfrm>
            <a:custGeom>
              <a:avLst/>
              <a:gdLst/>
              <a:ahLst/>
              <a:cxnLst/>
              <a:rect l="l" t="t" r="r" b="b"/>
              <a:pathLst>
                <a:path w="10230" h="1" fill="none" extrusionOk="0">
                  <a:moveTo>
                    <a:pt x="10229" y="1"/>
                  </a:moveTo>
                  <a:lnTo>
                    <a:pt x="0" y="1"/>
                  </a:lnTo>
                </a:path>
              </a:pathLst>
            </a:custGeom>
            <a:noFill/>
            <a:ln w="25400" cap="rnd" cmpd="sng">
              <a:solidFill>
                <a:srgbClr val="FFFF66"/>
              </a:solidFill>
              <a:prstDash val="solid"/>
              <a:round/>
              <a:headEnd type="none" w="sm" len="sm"/>
              <a:tailEnd type="none" w="sm" len="sm"/>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400"/>
            </a:p>
          </p:txBody>
        </p:sp>
        <p:sp>
          <p:nvSpPr>
            <p:cNvPr id="15" name="Google Shape;578;p37">
              <a:extLst>
                <a:ext uri="{FF2B5EF4-FFF2-40B4-BE49-F238E27FC236}">
                  <a16:creationId xmlns:a16="http://schemas.microsoft.com/office/drawing/2014/main" id="{7EB020E5-BE90-4B00-A136-1995375B4AE6}"/>
                </a:ext>
              </a:extLst>
            </p:cNvPr>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25400" cap="rnd" cmpd="sng">
              <a:solidFill>
                <a:srgbClr val="FFFF66"/>
              </a:solidFill>
              <a:prstDash val="solid"/>
              <a:round/>
              <a:headEnd type="none" w="sm" len="sm"/>
              <a:tailEnd type="none" w="sm" len="sm"/>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400"/>
            </a:p>
          </p:txBody>
        </p:sp>
      </p:grpSp>
    </p:spTree>
    <p:extLst>
      <p:ext uri="{BB962C8B-B14F-4D97-AF65-F5344CB8AC3E}">
        <p14:creationId xmlns:p14="http://schemas.microsoft.com/office/powerpoint/2010/main" val="2668471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1085700" y="523433"/>
            <a:ext cx="7507693" cy="1021600"/>
          </a:xfrm>
          <a:prstGeom prst="rect">
            <a:avLst/>
          </a:prstGeom>
        </p:spPr>
        <p:txBody>
          <a:bodyPr spcFirstLastPara="1" vert="horz" wrap="square" lIns="121900" tIns="121900" rIns="121900" bIns="121900" rtlCol="0" anchor="ctr" anchorCtr="0">
            <a:noAutofit/>
          </a:bodyPr>
          <a:lstStyle/>
          <a:p>
            <a:r>
              <a:rPr lang="en-US"/>
              <a:t>TRACKING FAFSA COMPLETION</a:t>
            </a:r>
            <a:endParaRPr/>
          </a:p>
        </p:txBody>
      </p:sp>
      <p:sp>
        <p:nvSpPr>
          <p:cNvPr id="2" name="Rectangle 1">
            <a:extLst>
              <a:ext uri="{FF2B5EF4-FFF2-40B4-BE49-F238E27FC236}">
                <a16:creationId xmlns:a16="http://schemas.microsoft.com/office/drawing/2014/main" id="{8F63DA42-A68C-49A8-AB17-3BC336614DAD}"/>
              </a:ext>
            </a:extLst>
          </p:cNvPr>
          <p:cNvSpPr/>
          <p:nvPr/>
        </p:nvSpPr>
        <p:spPr>
          <a:xfrm>
            <a:off x="11136086" y="6085114"/>
            <a:ext cx="1055914" cy="6696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33" name="Text Placeholder 4">
            <a:extLst>
              <a:ext uri="{FF2B5EF4-FFF2-40B4-BE49-F238E27FC236}">
                <a16:creationId xmlns:a16="http://schemas.microsoft.com/office/drawing/2014/main" id="{7175463E-D84A-4D3E-9726-5D482C90F622}"/>
              </a:ext>
            </a:extLst>
          </p:cNvPr>
          <p:cNvSpPr>
            <a:spLocks noGrp="1"/>
          </p:cNvSpPr>
          <p:nvPr>
            <p:ph type="body" idx="1"/>
          </p:nvPr>
        </p:nvSpPr>
        <p:spPr>
          <a:xfrm>
            <a:off x="435429" y="576941"/>
            <a:ext cx="11549742" cy="6400799"/>
          </a:xfrm>
        </p:spPr>
        <p:txBody>
          <a:bodyPr/>
          <a:lstStyle/>
          <a:p>
            <a:pPr marL="135464" indent="0">
              <a:buNone/>
            </a:pPr>
            <a:r>
              <a:rPr lang="en-US" sz="2133" dirty="0"/>
              <a:t>Students may be selected for a process called </a:t>
            </a:r>
            <a:r>
              <a:rPr lang="en-US" sz="2133" b="1" dirty="0"/>
              <a:t>verification</a:t>
            </a:r>
            <a:r>
              <a:rPr lang="en-US" sz="2133" dirty="0"/>
              <a:t> and may be asked to submit documents to confirm FAFSA information. </a:t>
            </a:r>
            <a:br>
              <a:rPr lang="en-US" sz="2133" dirty="0"/>
            </a:br>
            <a:endParaRPr lang="en-US" sz="1050" dirty="0"/>
          </a:p>
          <a:p>
            <a:pPr marL="135464" indent="0">
              <a:buNone/>
            </a:pPr>
            <a:r>
              <a:rPr lang="en-US" sz="2133" dirty="0"/>
              <a:t>Students should respond quickly to any requests for information from the college. </a:t>
            </a:r>
          </a:p>
          <a:p>
            <a:pPr marL="135464" indent="0">
              <a:buNone/>
            </a:pPr>
            <a:r>
              <a:rPr lang="en-US" sz="2133" dirty="0"/>
              <a:t>If selected, commonly requested documents include:</a:t>
            </a:r>
            <a:br>
              <a:rPr lang="en-US" sz="2133" dirty="0"/>
            </a:br>
            <a:endParaRPr lang="en-US" sz="1050" dirty="0"/>
          </a:p>
          <a:p>
            <a:pPr marL="914400" lvl="1" indent="-473075">
              <a:buFont typeface="Wingdings" panose="05000000000000000000" pitchFamily="2" charset="2"/>
              <a:buChar char="§"/>
            </a:pPr>
            <a:r>
              <a:rPr lang="en-US" sz="1867" b="1" dirty="0"/>
              <a:t>Verification Worksheet </a:t>
            </a:r>
            <a:r>
              <a:rPr lang="en-US" sz="1867" dirty="0"/>
              <a:t>(these can look different across varying colleges and universities)</a:t>
            </a:r>
            <a:br>
              <a:rPr lang="en-US" sz="1867" dirty="0"/>
            </a:br>
            <a:endParaRPr lang="en-US" sz="1050" dirty="0"/>
          </a:p>
          <a:p>
            <a:pPr marL="914400" lvl="1" indent="-473075">
              <a:buFont typeface="Wingdings" panose="05000000000000000000" pitchFamily="2" charset="2"/>
              <a:buChar char="§"/>
            </a:pPr>
            <a:r>
              <a:rPr lang="en-US" sz="1867" b="1" dirty="0"/>
              <a:t>Federal Tax Return Transcript or Federal Tax Return </a:t>
            </a:r>
            <a:r>
              <a:rPr lang="en-US" sz="1867" dirty="0"/>
              <a:t>for parents/student if they filed 2021 taxes. </a:t>
            </a:r>
            <a:br>
              <a:rPr lang="en-US" sz="1867" dirty="0"/>
            </a:br>
            <a:endParaRPr lang="en-US" sz="1050" dirty="0"/>
          </a:p>
          <a:p>
            <a:pPr marL="914400" lvl="2" indent="-473075">
              <a:buFont typeface="Wingdings" panose="05000000000000000000" pitchFamily="2" charset="2"/>
              <a:buChar char="§"/>
            </a:pPr>
            <a:r>
              <a:rPr lang="en-US" sz="1867" dirty="0"/>
              <a:t>An alternative to submitting documentation of taxes is completing </a:t>
            </a:r>
            <a:br>
              <a:rPr lang="en-US" sz="1867" dirty="0"/>
            </a:br>
            <a:r>
              <a:rPr lang="en-US" sz="1867" dirty="0"/>
              <a:t>the IRS Data Retrieval Process within the FAFSA.</a:t>
            </a:r>
            <a:br>
              <a:rPr lang="en-US" sz="1867" dirty="0"/>
            </a:br>
            <a:endParaRPr lang="en-US" sz="1050" dirty="0"/>
          </a:p>
          <a:p>
            <a:pPr marL="914400" lvl="1" indent="-473075">
              <a:buFont typeface="Wingdings" panose="05000000000000000000" pitchFamily="2" charset="2"/>
              <a:buChar char="§"/>
            </a:pPr>
            <a:r>
              <a:rPr lang="en-US" sz="1867" b="1" dirty="0"/>
              <a:t>W-2(s)</a:t>
            </a:r>
            <a:r>
              <a:rPr lang="en-US" sz="1867" dirty="0"/>
              <a:t> for parents/students if they worked in 2021 but did not file taxes.</a:t>
            </a:r>
            <a:br>
              <a:rPr lang="en-US" sz="1867" dirty="0"/>
            </a:br>
            <a:endParaRPr lang="en-US" sz="1050" dirty="0"/>
          </a:p>
          <a:p>
            <a:pPr marL="914400" lvl="1" indent="-473075">
              <a:buFont typeface="Wingdings" panose="05000000000000000000" pitchFamily="2" charset="2"/>
              <a:buChar char="§"/>
            </a:pPr>
            <a:r>
              <a:rPr lang="en-US" sz="1867" b="1" dirty="0"/>
              <a:t>Verification of Non-Filing Letter </a:t>
            </a:r>
            <a:r>
              <a:rPr lang="en-US" sz="1867" dirty="0"/>
              <a:t>for </a:t>
            </a:r>
            <a:r>
              <a:rPr lang="en-US" sz="1867" u="sng" dirty="0"/>
              <a:t>parents and independent </a:t>
            </a:r>
            <a:r>
              <a:rPr lang="en-US" sz="1867" dirty="0"/>
              <a:t>students who did not file 2021 taxes – (4506T request form) this is </a:t>
            </a:r>
            <a:r>
              <a:rPr lang="en-US" sz="1867" u="sng" dirty="0"/>
              <a:t>NOT needed for dependent students</a:t>
            </a:r>
            <a:r>
              <a:rPr lang="en-US" sz="1867" dirty="0"/>
              <a:t>.</a:t>
            </a:r>
            <a:endParaRPr lang="en-US" sz="1867" i="1" dirty="0"/>
          </a:p>
          <a:p>
            <a:pPr marL="135464" indent="0">
              <a:buNone/>
            </a:pPr>
            <a:endParaRPr lang="en-US" sz="2400" dirty="0"/>
          </a:p>
        </p:txBody>
      </p:sp>
    </p:spTree>
    <p:extLst>
      <p:ext uri="{BB962C8B-B14F-4D97-AF65-F5344CB8AC3E}">
        <p14:creationId xmlns:p14="http://schemas.microsoft.com/office/powerpoint/2010/main" val="3023586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vert="horz" wrap="square" lIns="121900" tIns="121900" rIns="121900" bIns="121900" rtlCol="0" anchor="ctr" anchorCtr="0">
            <a:noAutofit/>
          </a:bodyPr>
          <a:lstStyle/>
          <a:p>
            <a:r>
              <a:rPr lang="en-US">
                <a:latin typeface="Verdana" panose="020B0604030504040204" pitchFamily="34" charset="0"/>
                <a:ea typeface="Verdana" panose="020B0604030504040204" pitchFamily="34" charset="0"/>
              </a:rPr>
              <a:t>VERIFICATION</a:t>
            </a:r>
            <a:endParaRPr>
              <a:latin typeface="Verdana" panose="020B0604030504040204" pitchFamily="34" charset="0"/>
              <a:ea typeface="Verdana" panose="020B0604030504040204" pitchFamily="34" charset="0"/>
            </a:endParaRPr>
          </a:p>
        </p:txBody>
      </p:sp>
      <p:sp>
        <p:nvSpPr>
          <p:cNvPr id="33" name="Text Placeholder 4">
            <a:extLst>
              <a:ext uri="{FF2B5EF4-FFF2-40B4-BE49-F238E27FC236}">
                <a16:creationId xmlns:a16="http://schemas.microsoft.com/office/drawing/2014/main" id="{7175463E-D84A-4D3E-9726-5D482C90F622}"/>
              </a:ext>
            </a:extLst>
          </p:cNvPr>
          <p:cNvSpPr>
            <a:spLocks noGrp="1"/>
          </p:cNvSpPr>
          <p:nvPr>
            <p:ph type="body" idx="4294967295"/>
          </p:nvPr>
        </p:nvSpPr>
        <p:spPr>
          <a:xfrm>
            <a:off x="424687" y="1948543"/>
            <a:ext cx="11332029" cy="5127170"/>
          </a:xfrm>
        </p:spPr>
        <p:txBody>
          <a:bodyPr>
            <a:normAutofit fontScale="92500" lnSpcReduction="10000"/>
          </a:bodyPr>
          <a:lstStyle/>
          <a:p>
            <a:pPr marL="135463" indent="0">
              <a:spcAft>
                <a:spcPts val="1333"/>
              </a:spcAft>
              <a:buNone/>
            </a:pPr>
            <a:r>
              <a:rPr lang="en-US" sz="2600" dirty="0"/>
              <a:t>Waivers extended for the 2022-23 award year (May 2022)</a:t>
            </a:r>
            <a:br>
              <a:rPr lang="en-US" sz="2400" b="1" dirty="0"/>
            </a:br>
            <a:endParaRPr lang="en-US" sz="1050" b="1" dirty="0"/>
          </a:p>
          <a:p>
            <a:pPr marL="135463" indent="0">
              <a:spcAft>
                <a:spcPts val="1333"/>
              </a:spcAft>
              <a:buNone/>
            </a:pPr>
            <a:r>
              <a:rPr lang="en-US" sz="2400" dirty="0"/>
              <a:t>Guidance from the Department of Education:</a:t>
            </a:r>
            <a:br>
              <a:rPr lang="en-US" sz="2200" b="1" dirty="0"/>
            </a:br>
            <a:endParaRPr lang="en-US" sz="1050" b="1" dirty="0"/>
          </a:p>
          <a:p>
            <a:pPr marL="478363" indent="-342900">
              <a:spcAft>
                <a:spcPts val="1333"/>
              </a:spcAft>
            </a:pPr>
            <a:r>
              <a:rPr lang="en-US" sz="2200" dirty="0"/>
              <a:t>Schools can continue to waive most requested documentation (V1 Track) for the remainder of the 2022-23 verification and processing year.</a:t>
            </a:r>
            <a:br>
              <a:rPr lang="en-US" sz="2200" dirty="0"/>
            </a:br>
            <a:endParaRPr lang="en-US" sz="1050" dirty="0"/>
          </a:p>
          <a:p>
            <a:pPr marL="478363" indent="-342900">
              <a:spcAft>
                <a:spcPts val="1333"/>
              </a:spcAft>
            </a:pPr>
            <a:r>
              <a:rPr lang="en-US" sz="2200" dirty="0"/>
              <a:t>Example: verification worksheets, tax returns, W-2s, non-filing letters</a:t>
            </a:r>
            <a:br>
              <a:rPr lang="en-US" sz="2000" dirty="0"/>
            </a:br>
            <a:endParaRPr lang="en-US" sz="1100" dirty="0"/>
          </a:p>
          <a:p>
            <a:pPr marL="135463" indent="0">
              <a:spcAft>
                <a:spcPts val="1333"/>
              </a:spcAft>
              <a:buNone/>
            </a:pPr>
            <a:r>
              <a:rPr lang="en-US" sz="2400" dirty="0"/>
              <a:t>Exceptions:</a:t>
            </a:r>
            <a:br>
              <a:rPr lang="en-US" sz="2200" b="1" dirty="0"/>
            </a:br>
            <a:endParaRPr lang="en-US" sz="1100" b="1" dirty="0"/>
          </a:p>
          <a:p>
            <a:pPr marL="478363" indent="-342900">
              <a:spcAft>
                <a:spcPts val="1333"/>
              </a:spcAft>
            </a:pPr>
            <a:r>
              <a:rPr lang="en-US" sz="2200" dirty="0"/>
              <a:t>Institutions must still resolve conflicting FAFSA information.</a:t>
            </a:r>
            <a:br>
              <a:rPr lang="en-US" sz="2000" dirty="0"/>
            </a:br>
            <a:endParaRPr lang="en-US" sz="1050" dirty="0"/>
          </a:p>
          <a:p>
            <a:pPr marL="478363" indent="-342900">
              <a:spcAft>
                <a:spcPts val="1333"/>
              </a:spcAft>
            </a:pPr>
            <a:r>
              <a:rPr lang="en-US" sz="2200" dirty="0"/>
              <a:t>Student selected to provide Identity/Statement of Educational Purpose and High School Completion Status (V4 and V5 tracks) must still be verified.</a:t>
            </a:r>
          </a:p>
          <a:p>
            <a:pPr marL="135464" indent="0">
              <a:buNone/>
            </a:pPr>
            <a:endParaRPr lang="en-US" sz="1867" i="1" u="sng" dirty="0"/>
          </a:p>
        </p:txBody>
      </p:sp>
    </p:spTree>
    <p:extLst>
      <p:ext uri="{BB962C8B-B14F-4D97-AF65-F5344CB8AC3E}">
        <p14:creationId xmlns:p14="http://schemas.microsoft.com/office/powerpoint/2010/main" val="805580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vert="horz" wrap="square" lIns="121900" tIns="121900" rIns="121900" bIns="121900" rtlCol="0" anchor="ctr" anchorCtr="0">
            <a:noAutofit/>
          </a:bodyPr>
          <a:lstStyle/>
          <a:p>
            <a:r>
              <a:rPr lang="en-US">
                <a:latin typeface="Verdana" panose="020B0604030504040204" pitchFamily="34" charset="0"/>
                <a:ea typeface="Verdana" panose="020B0604030504040204" pitchFamily="34" charset="0"/>
              </a:rPr>
              <a:t>VERIFICATION</a:t>
            </a:r>
            <a:endParaRPr>
              <a:latin typeface="Verdana" panose="020B0604030504040204" pitchFamily="34" charset="0"/>
              <a:ea typeface="Verdana" panose="020B0604030504040204" pitchFamily="34" charset="0"/>
            </a:endParaRPr>
          </a:p>
        </p:txBody>
      </p:sp>
      <p:sp>
        <p:nvSpPr>
          <p:cNvPr id="33" name="Text Placeholder 4">
            <a:extLst>
              <a:ext uri="{FF2B5EF4-FFF2-40B4-BE49-F238E27FC236}">
                <a16:creationId xmlns:a16="http://schemas.microsoft.com/office/drawing/2014/main" id="{7175463E-D84A-4D3E-9726-5D482C90F622}"/>
              </a:ext>
            </a:extLst>
          </p:cNvPr>
          <p:cNvSpPr>
            <a:spLocks noGrp="1"/>
          </p:cNvSpPr>
          <p:nvPr>
            <p:ph type="body" idx="4294967295"/>
          </p:nvPr>
        </p:nvSpPr>
        <p:spPr>
          <a:xfrm>
            <a:off x="424542" y="2079171"/>
            <a:ext cx="11332029" cy="3842658"/>
          </a:xfrm>
        </p:spPr>
        <p:txBody>
          <a:bodyPr>
            <a:normAutofit/>
          </a:bodyPr>
          <a:lstStyle/>
          <a:p>
            <a:pPr marL="135463" indent="0">
              <a:spcAft>
                <a:spcPts val="2133"/>
              </a:spcAft>
              <a:buNone/>
            </a:pPr>
            <a:r>
              <a:rPr lang="en-US" dirty="0"/>
              <a:t>2023-2024 Verification Process: </a:t>
            </a:r>
            <a:endParaRPr lang="en-US" dirty="0">
              <a:highlight>
                <a:srgbClr val="FFFF00"/>
              </a:highlight>
            </a:endParaRPr>
          </a:p>
          <a:p>
            <a:pPr marL="478363" indent="-342900">
              <a:spcAft>
                <a:spcPts val="2133"/>
              </a:spcAft>
            </a:pPr>
            <a:r>
              <a:rPr lang="en-US" sz="2400" dirty="0"/>
              <a:t>At this time, the assumption will be that verification will fully resume for those filing a 2023-2024 FAFSA. </a:t>
            </a:r>
          </a:p>
        </p:txBody>
      </p:sp>
    </p:spTree>
    <p:extLst>
      <p:ext uri="{BB962C8B-B14F-4D97-AF65-F5344CB8AC3E}">
        <p14:creationId xmlns:p14="http://schemas.microsoft.com/office/powerpoint/2010/main" val="28540536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3265714" y="3695366"/>
            <a:ext cx="7989876" cy="1475013"/>
          </a:xfrm>
          <a:prstGeom prst="rect">
            <a:avLst/>
          </a:prstGeom>
        </p:spPr>
        <p:txBody>
          <a:bodyPr spcFirstLastPara="1" vert="horz" wrap="square" lIns="121900" tIns="121900" rIns="121900" bIns="121900" rtlCol="0" anchor="b" anchorCtr="0">
            <a:noAutofit/>
          </a:bodyPr>
          <a:lstStyle/>
          <a:p>
            <a:r>
              <a:rPr lang="en-US">
                <a:solidFill>
                  <a:schemeClr val="bg1"/>
                </a:solidFill>
              </a:rPr>
              <a:t>Special circumstances</a:t>
            </a:r>
          </a:p>
        </p:txBody>
      </p:sp>
      <p:sp>
        <p:nvSpPr>
          <p:cNvPr id="4" name="Rectangle 3">
            <a:extLst>
              <a:ext uri="{FF2B5EF4-FFF2-40B4-BE49-F238E27FC236}">
                <a16:creationId xmlns:a16="http://schemas.microsoft.com/office/drawing/2014/main" id="{DB95F581-D2C2-4098-8763-6B42CF700B81}"/>
              </a:ext>
            </a:extLst>
          </p:cNvPr>
          <p:cNvSpPr/>
          <p:nvPr/>
        </p:nvSpPr>
        <p:spPr>
          <a:xfrm>
            <a:off x="11284237" y="2764971"/>
            <a:ext cx="653143" cy="381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oogle Shape;697;p37">
            <a:extLst>
              <a:ext uri="{FF2B5EF4-FFF2-40B4-BE49-F238E27FC236}">
                <a16:creationId xmlns:a16="http://schemas.microsoft.com/office/drawing/2014/main" id="{F8E146F7-7FAD-4743-840E-CFD249CE3D8E}"/>
              </a:ext>
            </a:extLst>
          </p:cNvPr>
          <p:cNvGrpSpPr/>
          <p:nvPr/>
        </p:nvGrpSpPr>
        <p:grpSpPr>
          <a:xfrm>
            <a:off x="761881" y="3872698"/>
            <a:ext cx="2144605" cy="1594545"/>
            <a:chOff x="5247525" y="3007275"/>
            <a:chExt cx="517575" cy="384825"/>
          </a:xfrm>
        </p:grpSpPr>
        <p:sp>
          <p:nvSpPr>
            <p:cNvPr id="17" name="Google Shape;698;p37">
              <a:extLst>
                <a:ext uri="{FF2B5EF4-FFF2-40B4-BE49-F238E27FC236}">
                  <a16:creationId xmlns:a16="http://schemas.microsoft.com/office/drawing/2014/main" id="{F17DEF83-5B15-438A-8F9B-9B8730987816}"/>
                </a:ext>
              </a:extLst>
            </p:cNvPr>
            <p:cNvSpPr/>
            <p:nvPr/>
          </p:nvSpPr>
          <p:spPr>
            <a:xfrm>
              <a:off x="5247525" y="3007275"/>
              <a:ext cx="348900" cy="348900"/>
            </a:xfrm>
            <a:custGeom>
              <a:avLst/>
              <a:gdLst/>
              <a:ahLst/>
              <a:cxnLst/>
              <a:rect l="l" t="t" r="r" b="b"/>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25400" cap="rnd" cmpd="sng">
              <a:solidFill>
                <a:srgbClr val="FFFF66"/>
              </a:solidFill>
              <a:prstDash val="solid"/>
              <a:round/>
              <a:headEnd type="none" w="sm" len="sm"/>
              <a:tailEnd type="none" w="sm" len="sm"/>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400"/>
            </a:p>
          </p:txBody>
        </p:sp>
        <p:sp>
          <p:nvSpPr>
            <p:cNvPr id="18" name="Google Shape;699;p37">
              <a:extLst>
                <a:ext uri="{FF2B5EF4-FFF2-40B4-BE49-F238E27FC236}">
                  <a16:creationId xmlns:a16="http://schemas.microsoft.com/office/drawing/2014/main" id="{06852160-A46C-4536-BF1F-AEFC99CA80B0}"/>
                </a:ext>
              </a:extLst>
            </p:cNvPr>
            <p:cNvSpPr/>
            <p:nvPr/>
          </p:nvSpPr>
          <p:spPr>
            <a:xfrm>
              <a:off x="5566575" y="3193575"/>
              <a:ext cx="198525" cy="198525"/>
            </a:xfrm>
            <a:custGeom>
              <a:avLst/>
              <a:gdLst/>
              <a:ahLst/>
              <a:cxnLst/>
              <a:rect l="l" t="t" r="r" b="b"/>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25400" cap="rnd" cmpd="sng">
              <a:solidFill>
                <a:srgbClr val="FFFF66"/>
              </a:solidFill>
              <a:prstDash val="solid"/>
              <a:round/>
              <a:headEnd type="none" w="sm" len="sm"/>
              <a:tailEnd type="none" w="sm" len="sm"/>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400"/>
            </a:p>
          </p:txBody>
        </p:sp>
      </p:grpSp>
    </p:spTree>
    <p:extLst>
      <p:ext uri="{BB962C8B-B14F-4D97-AF65-F5344CB8AC3E}">
        <p14:creationId xmlns:p14="http://schemas.microsoft.com/office/powerpoint/2010/main" val="26955487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88"/>
        <p:cNvGrpSpPr/>
        <p:nvPr/>
      </p:nvGrpSpPr>
      <p:grpSpPr>
        <a:xfrm>
          <a:off x="0" y="0"/>
          <a:ext cx="0" cy="0"/>
          <a:chOff x="0" y="0"/>
          <a:chExt cx="0" cy="0"/>
        </a:xfrm>
      </p:grpSpPr>
      <p:sp>
        <p:nvSpPr>
          <p:cNvPr id="209" name="Rectangle 208">
            <a:extLst>
              <a:ext uri="{FF2B5EF4-FFF2-40B4-BE49-F238E27FC236}">
                <a16:creationId xmlns:a16="http://schemas.microsoft.com/office/drawing/2014/main" id="{E9AA9F65-94B8-41A5-A7FF-23D2CFB11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11" name="Rectangle 210">
            <a:extLst>
              <a:ext uri="{FF2B5EF4-FFF2-40B4-BE49-F238E27FC236}">
                <a16:creationId xmlns:a16="http://schemas.microsoft.com/office/drawing/2014/main" id="{7E8B0F8E-3F6C-4541-B9C1-774D80A088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13" name="Rectangle 212">
            <a:extLst>
              <a:ext uri="{FF2B5EF4-FFF2-40B4-BE49-F238E27FC236}">
                <a16:creationId xmlns:a16="http://schemas.microsoft.com/office/drawing/2014/main" id="{7A45F5BC-32D1-41CD-B270-C46F18CA1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15" name="Rectangle 214">
            <a:extLst>
              <a:ext uri="{FF2B5EF4-FFF2-40B4-BE49-F238E27FC236}">
                <a16:creationId xmlns:a16="http://schemas.microsoft.com/office/drawing/2014/main" id="{5BB74D4E-F243-4A10-813D-500A14025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17" name="Rectangle 216">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3946B4FC-91F8-41F9-9688-6D7CC4F3EB24}"/>
              </a:ext>
            </a:extLst>
          </p:cNvPr>
          <p:cNvSpPr/>
          <p:nvPr/>
        </p:nvSpPr>
        <p:spPr>
          <a:xfrm>
            <a:off x="443410" y="810985"/>
            <a:ext cx="3709568" cy="56769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218">
            <a:extLst>
              <a:ext uri="{FF2B5EF4-FFF2-40B4-BE49-F238E27FC236}">
                <a16:creationId xmlns:a16="http://schemas.microsoft.com/office/drawing/2014/main" id="{DFEE959E-BF10-4204-9556-D1707088D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9" name="Google Shape;189;p12"/>
          <p:cNvSpPr txBox="1">
            <a:spLocks noGrp="1"/>
          </p:cNvSpPr>
          <p:nvPr>
            <p:ph type="title"/>
          </p:nvPr>
        </p:nvSpPr>
        <p:spPr>
          <a:xfrm>
            <a:off x="544286" y="1166604"/>
            <a:ext cx="3437701" cy="4711539"/>
          </a:xfrm>
          <a:prstGeom prst="rect">
            <a:avLst/>
          </a:prstGeom>
        </p:spPr>
        <p:txBody>
          <a:bodyPr spcFirstLastPara="1" vert="horz" lIns="91440" tIns="45720" rIns="91440" bIns="45720" rtlCol="0" anchor="ctr" anchorCtr="0">
            <a:normAutofit/>
          </a:bodyPr>
          <a:lstStyle/>
          <a:p>
            <a:pPr algn="ctr"/>
            <a:r>
              <a:rPr lang="en-US"/>
              <a:t>Other special circumstances</a:t>
            </a:r>
          </a:p>
        </p:txBody>
      </p:sp>
      <p:sp>
        <p:nvSpPr>
          <p:cNvPr id="221" name="Rectangle 220">
            <a:extLst>
              <a:ext uri="{FF2B5EF4-FFF2-40B4-BE49-F238E27FC236}">
                <a16:creationId xmlns:a16="http://schemas.microsoft.com/office/drawing/2014/main" id="{DDD17B6A-CB37-4005-9681-A20AFCDC7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23" name="Rectangle 222">
            <a:extLst>
              <a:ext uri="{FF2B5EF4-FFF2-40B4-BE49-F238E27FC236}">
                <a16:creationId xmlns:a16="http://schemas.microsoft.com/office/drawing/2014/main" id="{3B7BBDE9-DAED-40B0-A640-503C918D1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25" name="Rectangle 224">
            <a:extLst>
              <a:ext uri="{FF2B5EF4-FFF2-40B4-BE49-F238E27FC236}">
                <a16:creationId xmlns:a16="http://schemas.microsoft.com/office/drawing/2014/main" id="{7BC7EA7B-802E-41F4-8926-C4475287A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Rectangle 1">
            <a:extLst>
              <a:ext uri="{FF2B5EF4-FFF2-40B4-BE49-F238E27FC236}">
                <a16:creationId xmlns:a16="http://schemas.microsoft.com/office/drawing/2014/main" id="{7EEB1E98-2823-415D-AC47-F2BAC2B88919}"/>
              </a:ext>
            </a:extLst>
          </p:cNvPr>
          <p:cNvSpPr/>
          <p:nvPr/>
        </p:nvSpPr>
        <p:spPr>
          <a:xfrm>
            <a:off x="4149854" y="614407"/>
            <a:ext cx="7860477" cy="58734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Placeholder 4">
            <a:extLst>
              <a:ext uri="{FF2B5EF4-FFF2-40B4-BE49-F238E27FC236}">
                <a16:creationId xmlns:a16="http://schemas.microsoft.com/office/drawing/2014/main" id="{7175463E-D84A-4D3E-9726-5D482C90F622}"/>
              </a:ext>
            </a:extLst>
          </p:cNvPr>
          <p:cNvSpPr>
            <a:spLocks noGrp="1"/>
          </p:cNvSpPr>
          <p:nvPr>
            <p:ph type="body" idx="4294967295"/>
          </p:nvPr>
        </p:nvSpPr>
        <p:spPr>
          <a:xfrm>
            <a:off x="4320845" y="870856"/>
            <a:ext cx="7431903" cy="5873479"/>
          </a:xfrm>
        </p:spPr>
        <p:txBody>
          <a:bodyPr vert="horz" lIns="91440" tIns="45720" rIns="91440" bIns="45720" rtlCol="0" anchor="ctr">
            <a:normAutofit fontScale="77500" lnSpcReduction="20000"/>
          </a:bodyPr>
          <a:lstStyle/>
          <a:p>
            <a:r>
              <a:rPr lang="en-US" sz="2400" dirty="0"/>
              <a:t>Conditions </a:t>
            </a:r>
            <a:r>
              <a:rPr lang="en-US" sz="2400" dirty="0">
                <a:cs typeface="Arial" panose="020B0604020202020204" pitchFamily="34" charset="0"/>
              </a:rPr>
              <a:t>exist that cannot be documented with the FAFSA.</a:t>
            </a:r>
            <a:br>
              <a:rPr lang="en-US" sz="2400" dirty="0">
                <a:cs typeface="Arial" panose="020B0604020202020204" pitchFamily="34" charset="0"/>
              </a:rPr>
            </a:br>
            <a:endParaRPr lang="en-US" sz="1200" dirty="0">
              <a:cs typeface="Arial" panose="020B0604020202020204" pitchFamily="34" charset="0"/>
            </a:endParaRPr>
          </a:p>
          <a:p>
            <a:r>
              <a:rPr lang="en-US" sz="2400" dirty="0">
                <a:cs typeface="Arial" panose="020B0604020202020204" pitchFamily="34" charset="0"/>
              </a:rPr>
              <a:t>Student should file the FAFSA as directed and send written explanation and documentation to the college’s financial aid office explaining their special circumstance.</a:t>
            </a:r>
            <a:br>
              <a:rPr lang="en-US" sz="2400" dirty="0">
                <a:cs typeface="Arial" panose="020B0604020202020204" pitchFamily="34" charset="0"/>
              </a:rPr>
            </a:br>
            <a:endParaRPr lang="en-US" sz="1200" dirty="0">
              <a:cs typeface="Arial" panose="020B0604020202020204" pitchFamily="34" charset="0"/>
            </a:endParaRPr>
          </a:p>
          <a:p>
            <a:r>
              <a:rPr lang="en-US" sz="2400" dirty="0">
                <a:cs typeface="Arial" panose="020B0604020202020204" pitchFamily="34" charset="0"/>
              </a:rPr>
              <a:t>Most colleges have an appeal process to address special circumstances. The college will review and request additional information if necessary.</a:t>
            </a:r>
            <a:br>
              <a:rPr lang="en-US" sz="2400" dirty="0">
                <a:cs typeface="Arial" panose="020B0604020202020204" pitchFamily="34" charset="0"/>
              </a:rPr>
            </a:br>
            <a:endParaRPr lang="en-US" sz="1200" dirty="0">
              <a:cs typeface="Arial" panose="020B0604020202020204" pitchFamily="34" charset="0"/>
            </a:endParaRPr>
          </a:p>
          <a:p>
            <a:r>
              <a:rPr lang="en-US" sz="2400" dirty="0">
                <a:cs typeface="Arial" panose="020B0604020202020204" pitchFamily="34" charset="0"/>
              </a:rPr>
              <a:t>If the student's circumstances are warranted, the FAA will submit corrections to the FAFSA to reflect the changes. </a:t>
            </a:r>
            <a:br>
              <a:rPr lang="en-US" sz="2400" dirty="0">
                <a:cs typeface="Arial" panose="020B0604020202020204" pitchFamily="34" charset="0"/>
              </a:rPr>
            </a:br>
            <a:endParaRPr lang="en-US" sz="1400" dirty="0">
              <a:cs typeface="Arial" panose="020B0604020202020204" pitchFamily="34" charset="0"/>
            </a:endParaRPr>
          </a:p>
          <a:p>
            <a:r>
              <a:rPr lang="en-US" sz="2400" dirty="0">
                <a:cs typeface="Arial" panose="020B0604020202020204" pitchFamily="34" charset="0"/>
              </a:rPr>
              <a:t>Each college may have a different way of reviewing special circumstances. Students should be prepared to appeal at all schools they are considering and could receive different responses per college.</a:t>
            </a:r>
            <a:br>
              <a:rPr lang="en-US" sz="2400" dirty="0">
                <a:cs typeface="Arial" panose="020B0604020202020204" pitchFamily="34" charset="0"/>
              </a:rPr>
            </a:br>
            <a:endParaRPr lang="en-US" sz="1400" dirty="0">
              <a:cs typeface="Arial" panose="020B0604020202020204" pitchFamily="34" charset="0"/>
            </a:endParaRPr>
          </a:p>
          <a:p>
            <a:r>
              <a:rPr lang="en-US" sz="2400" dirty="0">
                <a:cs typeface="Arial" panose="020B0604020202020204" pitchFamily="34" charset="0"/>
              </a:rPr>
              <a:t>Decisions are final and cannot be appealed to the U.S. Department of Education.</a:t>
            </a:r>
            <a:br>
              <a:rPr lang="en-US" sz="1400" dirty="0"/>
            </a:br>
            <a:endParaRPr lang="en-US" sz="1400" dirty="0"/>
          </a:p>
        </p:txBody>
      </p:sp>
    </p:spTree>
    <p:extLst>
      <p:ext uri="{BB962C8B-B14F-4D97-AF65-F5344CB8AC3E}">
        <p14:creationId xmlns:p14="http://schemas.microsoft.com/office/powerpoint/2010/main" val="9797066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446315" y="523433"/>
            <a:ext cx="11244942" cy="1021600"/>
          </a:xfrm>
          <a:prstGeom prst="rect">
            <a:avLst/>
          </a:prstGeom>
        </p:spPr>
        <p:txBody>
          <a:bodyPr spcFirstLastPara="1" vert="horz" wrap="square" lIns="121900" tIns="121900" rIns="121900" bIns="121900" rtlCol="0" anchor="ctr" anchorCtr="0">
            <a:noAutofit/>
          </a:bodyPr>
          <a:lstStyle/>
          <a:p>
            <a:pPr algn="ctr"/>
            <a:r>
              <a:rPr lang="en-US">
                <a:solidFill>
                  <a:srgbClr val="2683C6"/>
                </a:solidFill>
                <a:latin typeface="Verdana" panose="020B0604030504040204" pitchFamily="34" charset="0"/>
                <a:ea typeface="Verdana" panose="020B0604030504040204" pitchFamily="34" charset="0"/>
              </a:rPr>
              <a:t>EXAMPLES OF OTHER SPECIAL CIRCUMSTANCES</a:t>
            </a:r>
          </a:p>
        </p:txBody>
      </p:sp>
      <p:grpSp>
        <p:nvGrpSpPr>
          <p:cNvPr id="7" name="Group 6">
            <a:extLst>
              <a:ext uri="{FF2B5EF4-FFF2-40B4-BE49-F238E27FC236}">
                <a16:creationId xmlns:a16="http://schemas.microsoft.com/office/drawing/2014/main" id="{3AAD7CBB-35B1-458F-B760-8EB01F4D930C}"/>
              </a:ext>
            </a:extLst>
          </p:cNvPr>
          <p:cNvGrpSpPr/>
          <p:nvPr/>
        </p:nvGrpSpPr>
        <p:grpSpPr>
          <a:xfrm>
            <a:off x="1862042" y="1359977"/>
            <a:ext cx="8413487" cy="5288913"/>
            <a:chOff x="-94226" y="5357"/>
            <a:chExt cx="8885767" cy="5672225"/>
          </a:xfrm>
        </p:grpSpPr>
        <p:sp>
          <p:nvSpPr>
            <p:cNvPr id="8" name="Cloud Callout 9">
              <a:extLst>
                <a:ext uri="{FF2B5EF4-FFF2-40B4-BE49-F238E27FC236}">
                  <a16:creationId xmlns:a16="http://schemas.microsoft.com/office/drawing/2014/main" id="{40F6846C-EA35-4F12-B8F2-7975E5815EEB}"/>
                </a:ext>
              </a:extLst>
            </p:cNvPr>
            <p:cNvSpPr/>
            <p:nvPr/>
          </p:nvSpPr>
          <p:spPr>
            <a:xfrm>
              <a:off x="6038270" y="5357"/>
              <a:ext cx="2753271" cy="2057400"/>
            </a:xfrm>
            <a:prstGeom prst="cloudCallout">
              <a:avLst>
                <a:gd name="adj1" fmla="val -23547"/>
                <a:gd name="adj2" fmla="val 148133"/>
              </a:avLst>
            </a:prstGeom>
            <a:solidFill>
              <a:schemeClr val="tx2">
                <a:lumMod val="75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Arial" panose="020B0604020202020204" pitchFamily="34" charset="0"/>
                  <a:cs typeface="Arial" panose="020B0604020202020204" pitchFamily="34" charset="0"/>
                </a:rPr>
                <a:t>Loss of Child Support</a:t>
              </a:r>
            </a:p>
          </p:txBody>
        </p:sp>
        <p:pic>
          <p:nvPicPr>
            <p:cNvPr id="9" name="Picture 2" descr="T:\NASFAA U\Video Design and Tools\Common Craft Cut-Outs\Pack_Scene_2_PNG_0\village_landscape.png">
              <a:extLst>
                <a:ext uri="{FF2B5EF4-FFF2-40B4-BE49-F238E27FC236}">
                  <a16:creationId xmlns:a16="http://schemas.microsoft.com/office/drawing/2014/main" id="{0EAFFFC2-63C0-4411-A618-41E9F7BC2A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620182"/>
              <a:ext cx="8400488" cy="2057400"/>
            </a:xfrm>
            <a:prstGeom prst="rect">
              <a:avLst/>
            </a:prstGeom>
            <a:noFill/>
            <a:extLst>
              <a:ext uri="{909E8E84-426E-40DD-AFC4-6F175D3DCCD1}">
                <a14:hiddenFill xmlns:a14="http://schemas.microsoft.com/office/drawing/2010/main">
                  <a:solidFill>
                    <a:srgbClr val="FFFFFF"/>
                  </a:solidFill>
                </a14:hiddenFill>
              </a:ext>
            </a:extLst>
          </p:spPr>
        </p:pic>
        <p:sp>
          <p:nvSpPr>
            <p:cNvPr id="10" name="Cloud Callout 2">
              <a:extLst>
                <a:ext uri="{FF2B5EF4-FFF2-40B4-BE49-F238E27FC236}">
                  <a16:creationId xmlns:a16="http://schemas.microsoft.com/office/drawing/2014/main" id="{5B4E7C44-8A2B-4624-8371-C4051340DE4A}"/>
                </a:ext>
              </a:extLst>
            </p:cNvPr>
            <p:cNvSpPr/>
            <p:nvPr/>
          </p:nvSpPr>
          <p:spPr>
            <a:xfrm>
              <a:off x="257694" y="412880"/>
              <a:ext cx="4170776" cy="1939819"/>
            </a:xfrm>
            <a:prstGeom prst="cloudCallout">
              <a:avLst>
                <a:gd name="adj1" fmla="val 11247"/>
                <a:gd name="adj2" fmla="val 201667"/>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a:latin typeface="Arial" panose="020B0604020202020204" pitchFamily="34" charset="0"/>
                  <a:cs typeface="Arial" panose="020B0604020202020204" pitchFamily="34" charset="0"/>
                </a:rPr>
                <a:t>Unusual uncovered medical/dental expenses</a:t>
              </a:r>
            </a:p>
          </p:txBody>
        </p:sp>
        <p:sp>
          <p:nvSpPr>
            <p:cNvPr id="11" name="Cloud Callout 5">
              <a:extLst>
                <a:ext uri="{FF2B5EF4-FFF2-40B4-BE49-F238E27FC236}">
                  <a16:creationId xmlns:a16="http://schemas.microsoft.com/office/drawing/2014/main" id="{313AD696-F619-4A9D-859E-FEA3FCDD5A50}"/>
                </a:ext>
              </a:extLst>
            </p:cNvPr>
            <p:cNvSpPr/>
            <p:nvPr/>
          </p:nvSpPr>
          <p:spPr>
            <a:xfrm>
              <a:off x="-94226" y="2129018"/>
              <a:ext cx="2352153" cy="1527761"/>
            </a:xfrm>
            <a:prstGeom prst="cloudCallout">
              <a:avLst>
                <a:gd name="adj1" fmla="val -4410"/>
                <a:gd name="adj2" fmla="val 86662"/>
              </a:avLst>
            </a:prstGeom>
            <a:solidFill>
              <a:srgbClr val="1D405D"/>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a:latin typeface="Arial" panose="020B0604020202020204" pitchFamily="34" charset="0"/>
                  <a:cs typeface="Arial" panose="020B0604020202020204" pitchFamily="34" charset="0"/>
                </a:rPr>
                <a:t>Parent or spouse death</a:t>
              </a:r>
            </a:p>
          </p:txBody>
        </p:sp>
        <p:sp>
          <p:nvSpPr>
            <p:cNvPr id="12" name="Cloud Callout 4">
              <a:extLst>
                <a:ext uri="{FF2B5EF4-FFF2-40B4-BE49-F238E27FC236}">
                  <a16:creationId xmlns:a16="http://schemas.microsoft.com/office/drawing/2014/main" id="{079FB159-25ED-4B48-AC46-FA2E6DEB16AB}"/>
                </a:ext>
              </a:extLst>
            </p:cNvPr>
            <p:cNvSpPr/>
            <p:nvPr/>
          </p:nvSpPr>
          <p:spPr>
            <a:xfrm>
              <a:off x="3211267" y="1071704"/>
              <a:ext cx="3643494" cy="1538473"/>
            </a:xfrm>
            <a:prstGeom prst="cloudCallout">
              <a:avLst>
                <a:gd name="adj1" fmla="val 26825"/>
                <a:gd name="adj2" fmla="val 120209"/>
              </a:avLst>
            </a:prstGeom>
            <a:solidFill>
              <a:schemeClr val="accent1">
                <a:lumMod val="7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a:latin typeface="Arial" panose="020B0604020202020204" pitchFamily="34" charset="0"/>
                  <a:cs typeface="Arial" panose="020B0604020202020204" pitchFamily="34" charset="0"/>
                </a:rPr>
                <a:t>Extraordinary dependent care </a:t>
              </a:r>
            </a:p>
          </p:txBody>
        </p:sp>
        <p:sp>
          <p:nvSpPr>
            <p:cNvPr id="13" name="Cloud Callout 1">
              <a:extLst>
                <a:ext uri="{FF2B5EF4-FFF2-40B4-BE49-F238E27FC236}">
                  <a16:creationId xmlns:a16="http://schemas.microsoft.com/office/drawing/2014/main" id="{AA5146C7-E88F-4DBB-936A-25D1A4AA2CAA}"/>
                </a:ext>
              </a:extLst>
            </p:cNvPr>
            <p:cNvSpPr/>
            <p:nvPr/>
          </p:nvSpPr>
          <p:spPr>
            <a:xfrm>
              <a:off x="1748444" y="2345860"/>
              <a:ext cx="2680026" cy="923140"/>
            </a:xfrm>
            <a:prstGeom prst="cloudCallout">
              <a:avLst>
                <a:gd name="adj1" fmla="val 22900"/>
                <a:gd name="adj2" fmla="val 156468"/>
              </a:avLst>
            </a:prstGeom>
            <a:solidFill>
              <a:srgbClr val="7FA3CF"/>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Arial" panose="020B0604020202020204" pitchFamily="34" charset="0"/>
                  <a:cs typeface="Arial" panose="020B0604020202020204" pitchFamily="34" charset="0"/>
                </a:rPr>
                <a:t>Loss of employment</a:t>
              </a:r>
            </a:p>
          </p:txBody>
        </p:sp>
        <p:sp>
          <p:nvSpPr>
            <p:cNvPr id="14" name="Cloud Callout 3">
              <a:extLst>
                <a:ext uri="{FF2B5EF4-FFF2-40B4-BE49-F238E27FC236}">
                  <a16:creationId xmlns:a16="http://schemas.microsoft.com/office/drawing/2014/main" id="{F91DD32C-CE68-4E91-A19C-4C4C0D6B34A4}"/>
                </a:ext>
              </a:extLst>
            </p:cNvPr>
            <p:cNvSpPr/>
            <p:nvPr/>
          </p:nvSpPr>
          <p:spPr>
            <a:xfrm>
              <a:off x="4051522" y="2352698"/>
              <a:ext cx="2638316" cy="955411"/>
            </a:xfrm>
            <a:prstGeom prst="cloudCallout">
              <a:avLst>
                <a:gd name="adj1" fmla="val -35368"/>
                <a:gd name="adj2" fmla="val 1799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a:latin typeface="Arial" panose="020B0604020202020204" pitchFamily="34" charset="0"/>
                  <a:cs typeface="Arial" panose="020B0604020202020204" pitchFamily="34" charset="0"/>
                </a:rPr>
                <a:t>Divorce</a:t>
              </a:r>
            </a:p>
          </p:txBody>
        </p:sp>
      </p:grpSp>
      <p:sp>
        <p:nvSpPr>
          <p:cNvPr id="2" name="Rectangle 1">
            <a:extLst>
              <a:ext uri="{FF2B5EF4-FFF2-40B4-BE49-F238E27FC236}">
                <a16:creationId xmlns:a16="http://schemas.microsoft.com/office/drawing/2014/main" id="{BC46D934-390E-4007-B2A1-16DF7846132B}"/>
              </a:ext>
            </a:extLst>
          </p:cNvPr>
          <p:cNvSpPr/>
          <p:nvPr/>
        </p:nvSpPr>
        <p:spPr>
          <a:xfrm>
            <a:off x="11223171" y="6085114"/>
            <a:ext cx="968829" cy="563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23335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Google Shape;189;p12">
            <a:extLst>
              <a:ext uri="{FF2B5EF4-FFF2-40B4-BE49-F238E27FC236}">
                <a16:creationId xmlns:a16="http://schemas.microsoft.com/office/drawing/2014/main" id="{06C94C09-86EA-4411-BE7E-D17363A040E6}"/>
              </a:ext>
            </a:extLst>
          </p:cNvPr>
          <p:cNvSpPr txBox="1">
            <a:spLocks noGrp="1"/>
          </p:cNvSpPr>
          <p:nvPr>
            <p:ph type="title"/>
          </p:nvPr>
        </p:nvSpPr>
        <p:spPr>
          <a:prstGeom prst="rect">
            <a:avLst/>
          </a:prstGeom>
        </p:spPr>
        <p:txBody>
          <a:bodyPr spcFirstLastPara="1" vert="horz" wrap="square" lIns="121900" tIns="121900" rIns="121900" bIns="121900" rtlCol="0" anchor="ctr" anchorCtr="0">
            <a:noAutofit/>
          </a:bodyPr>
          <a:lstStyle/>
          <a:p>
            <a:pPr lvl="0"/>
            <a:r>
              <a:rPr lang="en-US"/>
              <a:t>FEDERAL AID PROGRAMS</a:t>
            </a:r>
          </a:p>
        </p:txBody>
      </p:sp>
      <p:graphicFrame>
        <p:nvGraphicFramePr>
          <p:cNvPr id="4" name="Content Placeholder 3"/>
          <p:cNvGraphicFramePr>
            <a:graphicFrameLocks noGrp="1"/>
          </p:cNvGraphicFramePr>
          <p:nvPr>
            <p:ph idx="4294967295"/>
          </p:nvPr>
        </p:nvGraphicFramePr>
        <p:xfrm>
          <a:off x="1817945" y="2288495"/>
          <a:ext cx="8545513" cy="4322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75024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oogle Shape;189;p12">
            <a:extLst>
              <a:ext uri="{FF2B5EF4-FFF2-40B4-BE49-F238E27FC236}">
                <a16:creationId xmlns:a16="http://schemas.microsoft.com/office/drawing/2014/main" id="{1C0B97D0-616C-44DB-96C8-726A7D5E84E2}"/>
              </a:ext>
            </a:extLst>
          </p:cNvPr>
          <p:cNvSpPr txBox="1">
            <a:spLocks noGrp="1"/>
          </p:cNvSpPr>
          <p:nvPr>
            <p:ph type="title"/>
          </p:nvPr>
        </p:nvSpPr>
        <p:spPr>
          <a:prstGeom prst="rect">
            <a:avLst/>
          </a:prstGeom>
        </p:spPr>
        <p:txBody>
          <a:bodyPr spcFirstLastPara="1" vert="horz" wrap="square" lIns="121900" tIns="121900" rIns="121900" bIns="121900" rtlCol="0" anchor="ctr" anchorCtr="0">
            <a:noAutofit/>
          </a:bodyPr>
          <a:lstStyle/>
          <a:p>
            <a:pPr lvl="0"/>
            <a:r>
              <a:rPr lang="en-US"/>
              <a:t>FEDERAL PELL GRANT 2022-2023</a:t>
            </a:r>
            <a:endParaRPr/>
          </a:p>
        </p:txBody>
      </p:sp>
      <p:sp>
        <p:nvSpPr>
          <p:cNvPr id="3" name="Content Placeholder 2"/>
          <p:cNvSpPr>
            <a:spLocks noGrp="1"/>
          </p:cNvSpPr>
          <p:nvPr>
            <p:ph type="body" idx="4294967295"/>
          </p:nvPr>
        </p:nvSpPr>
        <p:spPr>
          <a:xfrm>
            <a:off x="575894" y="2121128"/>
            <a:ext cx="6913477" cy="4275137"/>
          </a:xfrm>
        </p:spPr>
        <p:txBody>
          <a:bodyPr>
            <a:normAutofit/>
          </a:bodyPr>
          <a:lstStyle/>
          <a:p>
            <a:r>
              <a:rPr lang="en-US" sz="2400"/>
              <a:t>Maximum award amount increased by $400 for </a:t>
            </a:r>
            <a:r>
              <a:rPr lang="en-US" sz="2400" b="1"/>
              <a:t>2022-2023.</a:t>
            </a:r>
            <a:br>
              <a:rPr lang="en-US" sz="2800"/>
            </a:br>
            <a:endParaRPr lang="en-US" sz="1400"/>
          </a:p>
          <a:p>
            <a:pPr lvl="1"/>
            <a:r>
              <a:rPr lang="en-US" sz="2200" b="1"/>
              <a:t>$6,895 </a:t>
            </a:r>
            <a:r>
              <a:rPr lang="en-US" sz="2200"/>
              <a:t>maximum award for full-time enrollment and an Expected Family Contribution (EFC) of zero.</a:t>
            </a:r>
          </a:p>
          <a:p>
            <a:pPr marL="135463" indent="0">
              <a:buClr>
                <a:srgbClr val="0070C0"/>
              </a:buClr>
              <a:buNone/>
            </a:pPr>
            <a:endParaRPr lang="en-US" sz="1400"/>
          </a:p>
          <a:p>
            <a:r>
              <a:rPr lang="en-US" sz="2400"/>
              <a:t>Maximum Expected Family Contribution (EFC) for Pell eligibility increased to </a:t>
            </a:r>
            <a:r>
              <a:rPr lang="en-US" sz="2200" b="1"/>
              <a:t>6,206</a:t>
            </a:r>
            <a:r>
              <a:rPr lang="en-US" sz="2400"/>
              <a:t> for 2022-2023; it has not yet been established for 2023-2024.</a:t>
            </a:r>
          </a:p>
          <a:p>
            <a:endParaRPr 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2086" y="2317715"/>
            <a:ext cx="3147204" cy="3494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06359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189;p12">
            <a:extLst>
              <a:ext uri="{FF2B5EF4-FFF2-40B4-BE49-F238E27FC236}">
                <a16:creationId xmlns:a16="http://schemas.microsoft.com/office/drawing/2014/main" id="{C0B6728A-3D3D-435F-B76B-0F8BD1958E3C}"/>
              </a:ext>
            </a:extLst>
          </p:cNvPr>
          <p:cNvSpPr txBox="1">
            <a:spLocks noGrp="1"/>
          </p:cNvSpPr>
          <p:nvPr>
            <p:ph type="title"/>
          </p:nvPr>
        </p:nvSpPr>
        <p:spPr>
          <a:prstGeom prst="rect">
            <a:avLst/>
          </a:prstGeom>
        </p:spPr>
        <p:txBody>
          <a:bodyPr spcFirstLastPara="1" vert="horz" wrap="square" lIns="121900" tIns="121900" rIns="121900" bIns="121900" rtlCol="0" anchor="ctr" anchorCtr="0">
            <a:noAutofit/>
          </a:bodyPr>
          <a:lstStyle/>
          <a:p>
            <a:pPr lvl="0"/>
            <a:r>
              <a:rPr lang="en-US"/>
              <a:t>FEDERAL PELL GRANT 2022-2023</a:t>
            </a:r>
          </a:p>
        </p:txBody>
      </p:sp>
      <p:sp>
        <p:nvSpPr>
          <p:cNvPr id="3" name="Content Placeholder 2"/>
          <p:cNvSpPr>
            <a:spLocks noGrp="1"/>
          </p:cNvSpPr>
          <p:nvPr>
            <p:ph type="body" idx="4294967295"/>
          </p:nvPr>
        </p:nvSpPr>
        <p:spPr>
          <a:xfrm>
            <a:off x="575894" y="2007508"/>
            <a:ext cx="11202449" cy="4714875"/>
          </a:xfrm>
        </p:spPr>
        <p:txBody>
          <a:bodyPr>
            <a:normAutofit lnSpcReduction="10000"/>
          </a:bodyPr>
          <a:lstStyle/>
          <a:p>
            <a:r>
              <a:rPr lang="en-US" sz="2400" dirty="0"/>
              <a:t>Students have a </a:t>
            </a:r>
            <a:r>
              <a:rPr lang="en-US" sz="2400" b="1" dirty="0"/>
              <a:t>maximum number of terms </a:t>
            </a:r>
            <a:r>
              <a:rPr lang="en-US" sz="2400" dirty="0"/>
              <a:t>they can receive Pell Grant.</a:t>
            </a:r>
            <a:br>
              <a:rPr lang="en-US" sz="2200" dirty="0"/>
            </a:br>
            <a:endParaRPr lang="en-US" sz="1050" dirty="0"/>
          </a:p>
          <a:p>
            <a:pPr lvl="1"/>
            <a:r>
              <a:rPr lang="en-US" sz="2200" dirty="0"/>
              <a:t>600% of an annual award amount, or the equivalent of 12 full-time semesters.</a:t>
            </a:r>
            <a:br>
              <a:rPr lang="en-US" sz="2400" dirty="0"/>
            </a:br>
            <a:endParaRPr lang="en-US" sz="1400" dirty="0"/>
          </a:p>
          <a:p>
            <a:r>
              <a:rPr lang="en-US" sz="2400" b="1" dirty="0"/>
              <a:t>Year-round Pell Grants remain.</a:t>
            </a:r>
            <a:br>
              <a:rPr lang="en-US" sz="2200" b="1" dirty="0"/>
            </a:br>
            <a:endParaRPr lang="en-US" sz="1050" b="1" dirty="0"/>
          </a:p>
          <a:p>
            <a:pPr lvl="1"/>
            <a:r>
              <a:rPr lang="en-US" sz="2200" dirty="0"/>
              <a:t>Students can attend on a year-round basis and receive up to 150% of their annual award.</a:t>
            </a:r>
            <a:br>
              <a:rPr lang="en-US" sz="2200" dirty="0"/>
            </a:br>
            <a:endParaRPr lang="en-US" sz="1100" dirty="0"/>
          </a:p>
          <a:p>
            <a:pPr lvl="1"/>
            <a:r>
              <a:rPr lang="en-US" sz="2200" dirty="0"/>
              <a:t>Serves as an incentive to complete the credential/degree.</a:t>
            </a:r>
            <a:br>
              <a:rPr lang="en-US" sz="2400" dirty="0"/>
            </a:br>
            <a:r>
              <a:rPr lang="en-US" sz="1050" dirty="0"/>
              <a:t> </a:t>
            </a:r>
            <a:br>
              <a:rPr lang="en-US" sz="1050" dirty="0"/>
            </a:br>
            <a:endParaRPr lang="en-US" sz="1050" dirty="0"/>
          </a:p>
          <a:p>
            <a:r>
              <a:rPr lang="en-US" sz="2400" dirty="0"/>
              <a:t>Still have the 12 full-time semester limit for receiving the Pell Grant.</a:t>
            </a:r>
          </a:p>
          <a:p>
            <a:endParaRPr lang="en-US" dirty="0"/>
          </a:p>
        </p:txBody>
      </p:sp>
    </p:spTree>
    <p:extLst>
      <p:ext uri="{BB962C8B-B14F-4D97-AF65-F5344CB8AC3E}">
        <p14:creationId xmlns:p14="http://schemas.microsoft.com/office/powerpoint/2010/main" val="1581086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3265714" y="3695366"/>
            <a:ext cx="7989876" cy="1475013"/>
          </a:xfrm>
          <a:prstGeom prst="rect">
            <a:avLst/>
          </a:prstGeom>
        </p:spPr>
        <p:txBody>
          <a:bodyPr spcFirstLastPara="1" vert="horz" wrap="square" lIns="121900" tIns="121900" rIns="121900" bIns="121900" rtlCol="0" anchor="b" anchorCtr="0">
            <a:noAutofit/>
          </a:bodyPr>
          <a:lstStyle/>
          <a:p>
            <a:pPr algn="ctr"/>
            <a:r>
              <a:rPr lang="en-US">
                <a:solidFill>
                  <a:schemeClr val="bg1"/>
                </a:solidFill>
              </a:rPr>
              <a:t>FAFSA PROCESSING NUMBERS</a:t>
            </a:r>
          </a:p>
        </p:txBody>
      </p:sp>
      <p:sp>
        <p:nvSpPr>
          <p:cNvPr id="4" name="Rectangle 3">
            <a:extLst>
              <a:ext uri="{FF2B5EF4-FFF2-40B4-BE49-F238E27FC236}">
                <a16:creationId xmlns:a16="http://schemas.microsoft.com/office/drawing/2014/main" id="{DB95F581-D2C2-4098-8763-6B42CF700B81}"/>
              </a:ext>
            </a:extLst>
          </p:cNvPr>
          <p:cNvSpPr/>
          <p:nvPr/>
        </p:nvSpPr>
        <p:spPr>
          <a:xfrm>
            <a:off x="11284237" y="2764971"/>
            <a:ext cx="653143" cy="381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pSp>
        <p:nvGrpSpPr>
          <p:cNvPr id="8" name="Google Shape;741;p37">
            <a:extLst>
              <a:ext uri="{FF2B5EF4-FFF2-40B4-BE49-F238E27FC236}">
                <a16:creationId xmlns:a16="http://schemas.microsoft.com/office/drawing/2014/main" id="{B9EF5993-35F9-4A22-94A9-9A74AC1809F8}"/>
              </a:ext>
            </a:extLst>
          </p:cNvPr>
          <p:cNvGrpSpPr/>
          <p:nvPr/>
        </p:nvGrpSpPr>
        <p:grpSpPr>
          <a:xfrm>
            <a:off x="805543" y="4006117"/>
            <a:ext cx="2500734" cy="1600026"/>
            <a:chOff x="4604550" y="3714775"/>
            <a:chExt cx="439625" cy="319075"/>
          </a:xfrm>
        </p:grpSpPr>
        <p:sp>
          <p:nvSpPr>
            <p:cNvPr id="9" name="Google Shape;742;p37">
              <a:extLst>
                <a:ext uri="{FF2B5EF4-FFF2-40B4-BE49-F238E27FC236}">
                  <a16:creationId xmlns:a16="http://schemas.microsoft.com/office/drawing/2014/main" id="{8CE24907-1371-4053-9FC6-786A85B5EDAC}"/>
                </a:ext>
              </a:extLst>
            </p:cNvPr>
            <p:cNvSpPr/>
            <p:nvPr/>
          </p:nvSpPr>
          <p:spPr>
            <a:xfrm>
              <a:off x="4604550" y="3714775"/>
              <a:ext cx="439625" cy="319075"/>
            </a:xfrm>
            <a:custGeom>
              <a:avLst/>
              <a:gdLst/>
              <a:ahLst/>
              <a:cxnLst/>
              <a:rect l="l" t="t" r="r" b="b"/>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25400" cap="rnd"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10" name="Google Shape;743;p37">
              <a:extLst>
                <a:ext uri="{FF2B5EF4-FFF2-40B4-BE49-F238E27FC236}">
                  <a16:creationId xmlns:a16="http://schemas.microsoft.com/office/drawing/2014/main" id="{3D77BED6-45D7-4B47-B93E-BFE97C75A42A}"/>
                </a:ext>
              </a:extLst>
            </p:cNvPr>
            <p:cNvSpPr/>
            <p:nvPr/>
          </p:nvSpPr>
          <p:spPr>
            <a:xfrm>
              <a:off x="4647175" y="3761675"/>
              <a:ext cx="354400" cy="213725"/>
            </a:xfrm>
            <a:custGeom>
              <a:avLst/>
              <a:gdLst/>
              <a:ahLst/>
              <a:cxnLst/>
              <a:rect l="l" t="t" r="r" b="b"/>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25400" cap="rnd"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grpSp>
    </p:spTree>
    <p:extLst>
      <p:ext uri="{BB962C8B-B14F-4D97-AF65-F5344CB8AC3E}">
        <p14:creationId xmlns:p14="http://schemas.microsoft.com/office/powerpoint/2010/main" val="23751558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Google Shape;189;p12">
            <a:extLst>
              <a:ext uri="{FF2B5EF4-FFF2-40B4-BE49-F238E27FC236}">
                <a16:creationId xmlns:a16="http://schemas.microsoft.com/office/drawing/2014/main" id="{B1627877-64B7-4D6A-B035-DCC6168949AC}"/>
              </a:ext>
            </a:extLst>
          </p:cNvPr>
          <p:cNvSpPr txBox="1">
            <a:spLocks noGrp="1"/>
          </p:cNvSpPr>
          <p:nvPr>
            <p:ph type="title"/>
          </p:nvPr>
        </p:nvSpPr>
        <p:spPr>
          <a:prstGeom prst="rect">
            <a:avLst/>
          </a:prstGeom>
        </p:spPr>
        <p:txBody>
          <a:bodyPr spcFirstLastPara="1" vert="horz" wrap="square" lIns="121900" tIns="121900" rIns="121900" bIns="121900" rtlCol="0" anchor="ctr" anchorCtr="0">
            <a:noAutofit/>
          </a:bodyPr>
          <a:lstStyle/>
          <a:p>
            <a:pPr lvl="0"/>
            <a:r>
              <a:rPr lang="en-US"/>
              <a:t>TEACH GRANT 2022-2023</a:t>
            </a:r>
            <a:endParaRPr/>
          </a:p>
        </p:txBody>
      </p:sp>
      <p:sp>
        <p:nvSpPr>
          <p:cNvPr id="31" name="TextBox 30">
            <a:extLst>
              <a:ext uri="{FF2B5EF4-FFF2-40B4-BE49-F238E27FC236}">
                <a16:creationId xmlns:a16="http://schemas.microsoft.com/office/drawing/2014/main" id="{4996F59F-58CF-47C6-9CF6-FCD19705FAD8}"/>
              </a:ext>
            </a:extLst>
          </p:cNvPr>
          <p:cNvSpPr txBox="1"/>
          <p:nvPr/>
        </p:nvSpPr>
        <p:spPr>
          <a:xfrm>
            <a:off x="575895" y="2194031"/>
            <a:ext cx="10952076" cy="3933384"/>
          </a:xfrm>
          <a:prstGeom prst="rect">
            <a:avLst/>
          </a:prstGeom>
          <a:noFill/>
        </p:spPr>
        <p:txBody>
          <a:bodyPr wrap="square">
            <a:spAutoFit/>
          </a:bodyPr>
          <a:lstStyle/>
          <a:p>
            <a:pPr marL="342900" indent="-342900" defTabSz="933427">
              <a:lnSpc>
                <a:spcPct val="90000"/>
              </a:lnSpc>
              <a:spcBef>
                <a:spcPct val="0"/>
              </a:spcBef>
              <a:spcAft>
                <a:spcPct val="35000"/>
              </a:spcAft>
              <a:buFont typeface="Wingdings" panose="05000000000000000000" pitchFamily="2" charset="2"/>
              <a:buChar char="§"/>
              <a:defRPr/>
            </a:pPr>
            <a:r>
              <a:rPr lang="en-US" sz="2400" dirty="0">
                <a:solidFill>
                  <a:srgbClr val="2683C6"/>
                </a:solidFill>
                <a:latin typeface="Verdana" panose="020B0604030504040204" pitchFamily="34" charset="0"/>
                <a:ea typeface="Verdana" panose="020B0604030504040204" pitchFamily="34" charset="0"/>
              </a:rPr>
              <a:t>For any 2022–2023 TEACH Grant first disbursed on or after Oct. 1, 2022, and before Oct. 1, 2023, the maximum award of $4,000 is reduced by 5.7% ($228).</a:t>
            </a:r>
          </a:p>
          <a:p>
            <a:pPr marL="342900" indent="-342900" defTabSz="933427">
              <a:lnSpc>
                <a:spcPct val="90000"/>
              </a:lnSpc>
              <a:spcBef>
                <a:spcPct val="0"/>
              </a:spcBef>
              <a:spcAft>
                <a:spcPct val="35000"/>
              </a:spcAft>
              <a:buFont typeface="Wingdings" panose="05000000000000000000" pitchFamily="2" charset="2"/>
              <a:buChar char="§"/>
              <a:defRPr/>
            </a:pPr>
            <a:endParaRPr lang="en-US" sz="2400" dirty="0">
              <a:solidFill>
                <a:srgbClr val="2683C6"/>
              </a:solidFill>
              <a:latin typeface="Verdana" panose="020B0604030504040204" pitchFamily="34" charset="0"/>
              <a:ea typeface="Verdana" panose="020B0604030504040204" pitchFamily="34" charset="0"/>
            </a:endParaRPr>
          </a:p>
          <a:p>
            <a:pPr marL="342900" indent="-342900" defTabSz="933427">
              <a:lnSpc>
                <a:spcPct val="90000"/>
              </a:lnSpc>
              <a:spcBef>
                <a:spcPct val="0"/>
              </a:spcBef>
              <a:spcAft>
                <a:spcPct val="35000"/>
              </a:spcAft>
              <a:buFont typeface="Wingdings" panose="05000000000000000000" pitchFamily="2" charset="2"/>
              <a:buChar char="§"/>
              <a:defRPr/>
            </a:pPr>
            <a:r>
              <a:rPr lang="en-US" sz="2400" dirty="0">
                <a:solidFill>
                  <a:srgbClr val="2683C6"/>
                </a:solidFill>
                <a:latin typeface="Verdana" panose="020B0604030504040204" pitchFamily="34" charset="0"/>
                <a:ea typeface="Verdana" panose="020B0604030504040204" pitchFamily="34" charset="0"/>
              </a:rPr>
              <a:t>Grant of up to </a:t>
            </a:r>
            <a:r>
              <a:rPr lang="en-US" sz="2400" b="1" dirty="0">
                <a:solidFill>
                  <a:srgbClr val="2683C6"/>
                </a:solidFill>
                <a:latin typeface="Verdana" panose="020B0604030504040204" pitchFamily="34" charset="0"/>
                <a:ea typeface="Verdana" panose="020B0604030504040204" pitchFamily="34" charset="0"/>
              </a:rPr>
              <a:t>$3,772 </a:t>
            </a:r>
            <a:r>
              <a:rPr lang="en-US" sz="2400" dirty="0">
                <a:solidFill>
                  <a:srgbClr val="2683C6"/>
                </a:solidFill>
                <a:latin typeface="Verdana" panose="020B0604030504040204" pitchFamily="34" charset="0"/>
                <a:ea typeface="Verdana" panose="020B0604030504040204" pitchFamily="34" charset="0"/>
              </a:rPr>
              <a:t>per year to students who intend to teach in a public or private elementary or secondary school that serves students from low-income families.</a:t>
            </a:r>
          </a:p>
          <a:p>
            <a:pPr marL="342900" indent="-342900" defTabSz="933427">
              <a:lnSpc>
                <a:spcPct val="90000"/>
              </a:lnSpc>
              <a:spcBef>
                <a:spcPct val="0"/>
              </a:spcBef>
              <a:spcAft>
                <a:spcPct val="35000"/>
              </a:spcAft>
              <a:buFont typeface="Wingdings" panose="05000000000000000000" pitchFamily="2" charset="2"/>
              <a:buChar char="§"/>
              <a:defRPr/>
            </a:pPr>
            <a:endParaRPr lang="en-US" sz="2400" dirty="0">
              <a:solidFill>
                <a:srgbClr val="2683C6"/>
              </a:solidFill>
              <a:latin typeface="Verdana" panose="020B0604030504040204" pitchFamily="34" charset="0"/>
              <a:ea typeface="Verdana" panose="020B0604030504040204" pitchFamily="34" charset="0"/>
            </a:endParaRPr>
          </a:p>
          <a:p>
            <a:pPr marL="342900" indent="-342900" defTabSz="933427">
              <a:lnSpc>
                <a:spcPct val="90000"/>
              </a:lnSpc>
              <a:spcBef>
                <a:spcPct val="0"/>
              </a:spcBef>
              <a:spcAft>
                <a:spcPct val="35000"/>
              </a:spcAft>
              <a:buFont typeface="Wingdings" panose="05000000000000000000" pitchFamily="2" charset="2"/>
              <a:buChar char="§"/>
              <a:defRPr/>
            </a:pPr>
            <a:r>
              <a:rPr lang="en-US" sz="2400" dirty="0">
                <a:solidFill>
                  <a:srgbClr val="2683C6"/>
                </a:solidFill>
                <a:latin typeface="Verdana" panose="020B0604030504040204" pitchFamily="34" charset="0"/>
                <a:ea typeface="Verdana" panose="020B0604030504040204" pitchFamily="34" charset="0"/>
              </a:rPr>
              <a:t>Service requirement upon graduation must be met, or grant becomes an Unsubsidized Direct Loan that must be re-paid!</a:t>
            </a:r>
          </a:p>
        </p:txBody>
      </p:sp>
    </p:spTree>
    <p:extLst>
      <p:ext uri="{BB962C8B-B14F-4D97-AF65-F5344CB8AC3E}">
        <p14:creationId xmlns:p14="http://schemas.microsoft.com/office/powerpoint/2010/main" val="2891182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Google Shape;189;p12">
            <a:extLst>
              <a:ext uri="{FF2B5EF4-FFF2-40B4-BE49-F238E27FC236}">
                <a16:creationId xmlns:a16="http://schemas.microsoft.com/office/drawing/2014/main" id="{D4F601E7-A952-4A36-B77E-8103AA453726}"/>
              </a:ext>
            </a:extLst>
          </p:cNvPr>
          <p:cNvSpPr txBox="1">
            <a:spLocks noGrp="1"/>
          </p:cNvSpPr>
          <p:nvPr>
            <p:ph type="title"/>
          </p:nvPr>
        </p:nvSpPr>
        <p:spPr>
          <a:prstGeom prst="rect">
            <a:avLst/>
          </a:prstGeom>
        </p:spPr>
        <p:txBody>
          <a:bodyPr spcFirstLastPara="1" vert="horz" wrap="square" lIns="121900" tIns="121900" rIns="121900" bIns="121900" rtlCol="0" anchor="ctr" anchorCtr="0">
            <a:noAutofit/>
          </a:bodyPr>
          <a:lstStyle/>
          <a:p>
            <a:pPr lvl="0"/>
            <a:r>
              <a:rPr lang="en-US" dirty="0"/>
              <a:t>CAMPUS-BASED PROGRAMS 2022-2023</a:t>
            </a:r>
            <a:endParaRPr dirty="0"/>
          </a:p>
        </p:txBody>
      </p:sp>
      <p:sp>
        <p:nvSpPr>
          <p:cNvPr id="7" name="Text Placeholder 6">
            <a:extLst>
              <a:ext uri="{FF2B5EF4-FFF2-40B4-BE49-F238E27FC236}">
                <a16:creationId xmlns:a16="http://schemas.microsoft.com/office/drawing/2014/main" id="{AF0A8F24-AE8C-4C04-BA68-707D522EE592}"/>
              </a:ext>
            </a:extLst>
          </p:cNvPr>
          <p:cNvSpPr>
            <a:spLocks noGrp="1"/>
          </p:cNvSpPr>
          <p:nvPr>
            <p:ph type="body" idx="4294967295"/>
          </p:nvPr>
        </p:nvSpPr>
        <p:spPr>
          <a:xfrm>
            <a:off x="575894" y="2129517"/>
            <a:ext cx="5046663" cy="4227739"/>
          </a:xfrm>
        </p:spPr>
        <p:txBody>
          <a:bodyPr>
            <a:normAutofit fontScale="92500"/>
          </a:bodyPr>
          <a:lstStyle/>
          <a:p>
            <a:r>
              <a:rPr lang="en-US" sz="2400" dirty="0"/>
              <a:t>Can vary significantly in amount between colleges and universities.</a:t>
            </a:r>
            <a:br>
              <a:rPr lang="en-US" sz="2400" dirty="0"/>
            </a:br>
            <a:endParaRPr lang="en-US" sz="1400" dirty="0"/>
          </a:p>
          <a:p>
            <a:r>
              <a:rPr lang="en-US" sz="2400" b="1" dirty="0"/>
              <a:t>“Priority Deadlines” </a:t>
            </a:r>
            <a:r>
              <a:rPr lang="en-US" sz="2400" dirty="0"/>
              <a:t>can impact eligibility between schools.</a:t>
            </a:r>
            <a:br>
              <a:rPr lang="en-US" sz="2400" dirty="0"/>
            </a:br>
            <a:endParaRPr lang="en-US" sz="1400" dirty="0"/>
          </a:p>
          <a:p>
            <a:r>
              <a:rPr lang="en-US" sz="2400" dirty="0"/>
              <a:t>For most schools, FWS earnings are given in paycheck form and not applied directly to the student’s bill. </a:t>
            </a:r>
          </a:p>
          <a:p>
            <a:endParaRPr lang="en-US" kern="1200" dirty="0">
              <a:solidFill>
                <a:srgbClr val="1D405D"/>
              </a:solidFill>
              <a:latin typeface="Roboto Condensed Light" panose="02000000000000000000" pitchFamily="2" charset="0"/>
              <a:ea typeface="Roboto Condensed Light" panose="02000000000000000000" pitchFamily="2" charset="0"/>
            </a:endParaRPr>
          </a:p>
          <a:p>
            <a:endParaRPr lang="en-US" dirty="0"/>
          </a:p>
        </p:txBody>
      </p:sp>
      <p:sp>
        <p:nvSpPr>
          <p:cNvPr id="28" name="Rectangle 27">
            <a:extLst>
              <a:ext uri="{FF2B5EF4-FFF2-40B4-BE49-F238E27FC236}">
                <a16:creationId xmlns:a16="http://schemas.microsoft.com/office/drawing/2014/main" id="{FA5EE2F5-7B2C-4EE9-AD42-22981510B202}"/>
              </a:ext>
            </a:extLst>
          </p:cNvPr>
          <p:cNvSpPr/>
          <p:nvPr/>
        </p:nvSpPr>
        <p:spPr>
          <a:xfrm>
            <a:off x="8954089" y="2607387"/>
            <a:ext cx="3026527" cy="2927173"/>
          </a:xfrm>
          <a:prstGeom prst="rect">
            <a:avLst/>
          </a:prstGeom>
          <a:noFill/>
          <a:ln>
            <a:solidFill>
              <a:srgbClr val="9FD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Rectangle 10">
            <a:extLst>
              <a:ext uri="{FF2B5EF4-FFF2-40B4-BE49-F238E27FC236}">
                <a16:creationId xmlns:a16="http://schemas.microsoft.com/office/drawing/2014/main" id="{A2706937-01C2-44F6-8773-DF1B82255364}"/>
              </a:ext>
            </a:extLst>
          </p:cNvPr>
          <p:cNvSpPr/>
          <p:nvPr/>
        </p:nvSpPr>
        <p:spPr>
          <a:xfrm>
            <a:off x="5698859" y="2607387"/>
            <a:ext cx="3026527" cy="2927173"/>
          </a:xfrm>
          <a:prstGeom prst="rect">
            <a:avLst/>
          </a:prstGeom>
          <a:noFill/>
          <a:ln>
            <a:solidFill>
              <a:srgbClr val="9FD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0"/>
          <p:cNvSpPr/>
          <p:nvPr/>
        </p:nvSpPr>
        <p:spPr>
          <a:xfrm>
            <a:off x="5953745" y="2971936"/>
            <a:ext cx="2516754" cy="21980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533387">
              <a:lnSpc>
                <a:spcPct val="90000"/>
              </a:lnSpc>
              <a:spcBef>
                <a:spcPct val="0"/>
              </a:spcBef>
              <a:spcAft>
                <a:spcPct val="35000"/>
              </a:spcAft>
            </a:pPr>
            <a:r>
              <a:rPr lang="en-US" sz="2800">
                <a:solidFill>
                  <a:srgbClr val="2683C6"/>
                </a:solidFill>
                <a:latin typeface="Verdana" panose="020B0604030504040204" pitchFamily="34" charset="0"/>
                <a:ea typeface="Verdana" panose="020B0604030504040204" pitchFamily="34" charset="0"/>
              </a:rPr>
              <a:t>Federal Supplemental Education Opportunity Grant (SEOG)</a:t>
            </a:r>
          </a:p>
        </p:txBody>
      </p:sp>
      <p:sp>
        <p:nvSpPr>
          <p:cNvPr id="16" name="Oval 12"/>
          <p:cNvSpPr/>
          <p:nvPr/>
        </p:nvSpPr>
        <p:spPr>
          <a:xfrm>
            <a:off x="9346990" y="3136040"/>
            <a:ext cx="2240724" cy="186986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algn="ctr" defTabSz="800080">
              <a:lnSpc>
                <a:spcPct val="90000"/>
              </a:lnSpc>
              <a:spcBef>
                <a:spcPct val="0"/>
              </a:spcBef>
              <a:spcAft>
                <a:spcPct val="35000"/>
              </a:spcAft>
            </a:pPr>
            <a:r>
              <a:rPr lang="en-US" sz="2800" dirty="0">
                <a:solidFill>
                  <a:srgbClr val="2683C6"/>
                </a:solidFill>
                <a:latin typeface="Verdana" panose="020B0604030504040204" pitchFamily="34" charset="0"/>
                <a:ea typeface="Verdana" panose="020B0604030504040204" pitchFamily="34" charset="0"/>
              </a:rPr>
              <a:t>Federal Work-Study</a:t>
            </a:r>
          </a:p>
        </p:txBody>
      </p:sp>
    </p:spTree>
    <p:extLst>
      <p:ext uri="{BB962C8B-B14F-4D97-AF65-F5344CB8AC3E}">
        <p14:creationId xmlns:p14="http://schemas.microsoft.com/office/powerpoint/2010/main" val="40889016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oogle Shape;189;p12">
            <a:extLst>
              <a:ext uri="{FF2B5EF4-FFF2-40B4-BE49-F238E27FC236}">
                <a16:creationId xmlns:a16="http://schemas.microsoft.com/office/drawing/2014/main" id="{096BDFFF-DC8A-48CA-9274-0C912F403397}"/>
              </a:ext>
            </a:extLst>
          </p:cNvPr>
          <p:cNvSpPr txBox="1">
            <a:spLocks noGrp="1"/>
          </p:cNvSpPr>
          <p:nvPr>
            <p:ph type="title"/>
          </p:nvPr>
        </p:nvSpPr>
        <p:spPr>
          <a:prstGeom prst="rect">
            <a:avLst/>
          </a:prstGeom>
        </p:spPr>
        <p:txBody>
          <a:bodyPr spcFirstLastPara="1" vert="horz" wrap="square" lIns="121900" tIns="121900" rIns="121900" bIns="121900" rtlCol="0" anchor="ctr" anchorCtr="0">
            <a:noAutofit/>
          </a:bodyPr>
          <a:lstStyle/>
          <a:p>
            <a:pPr lvl="0"/>
            <a:r>
              <a:rPr lang="en-US"/>
              <a:t>FEDERAL WORK-STUDY (FWS)</a:t>
            </a:r>
            <a:endParaRPr/>
          </a:p>
        </p:txBody>
      </p:sp>
      <p:sp>
        <p:nvSpPr>
          <p:cNvPr id="3" name="Content Placeholder 2"/>
          <p:cNvSpPr>
            <a:spLocks noGrp="1"/>
          </p:cNvSpPr>
          <p:nvPr>
            <p:ph type="body" idx="4294967295"/>
          </p:nvPr>
        </p:nvSpPr>
        <p:spPr>
          <a:xfrm>
            <a:off x="575894" y="2267404"/>
            <a:ext cx="8295963" cy="4274911"/>
          </a:xfrm>
        </p:spPr>
        <p:txBody>
          <a:bodyPr>
            <a:normAutofit/>
          </a:bodyPr>
          <a:lstStyle/>
          <a:p>
            <a:pPr>
              <a:buSzPct val="85000"/>
            </a:pPr>
            <a:r>
              <a:rPr lang="en-US" sz="2200" dirty="0"/>
              <a:t>Undergraduate or graduate students are eligible.</a:t>
            </a:r>
            <a:br>
              <a:rPr lang="en-US" sz="2000" dirty="0"/>
            </a:br>
            <a:endParaRPr lang="en-US" sz="1200" dirty="0"/>
          </a:p>
          <a:p>
            <a:pPr>
              <a:buSzPct val="85000"/>
            </a:pPr>
            <a:r>
              <a:rPr lang="en-US" sz="2200" dirty="0"/>
              <a:t>Employment can be on or off campus.</a:t>
            </a:r>
            <a:br>
              <a:rPr lang="en-US" sz="2000" dirty="0"/>
            </a:br>
            <a:endParaRPr lang="en-US" sz="1200" dirty="0"/>
          </a:p>
          <a:p>
            <a:pPr>
              <a:buSzPct val="85000"/>
            </a:pPr>
            <a:r>
              <a:rPr lang="en-US" sz="2200" b="1" dirty="0"/>
              <a:t>FWS wages are excluded from EFC calculation.</a:t>
            </a:r>
            <a:br>
              <a:rPr lang="en-US" sz="2000" b="1" dirty="0"/>
            </a:br>
            <a:endParaRPr lang="en-US" sz="1200" dirty="0"/>
          </a:p>
          <a:p>
            <a:pPr>
              <a:buSzPct val="85000"/>
            </a:pPr>
            <a:r>
              <a:rPr lang="en-US" sz="2200" dirty="0"/>
              <a:t>Ohio Minimum Wage in 2022 is $9.30/hour.</a:t>
            </a:r>
            <a:br>
              <a:rPr lang="en-US" sz="2000" dirty="0"/>
            </a:br>
            <a:endParaRPr lang="en-US" sz="1200" dirty="0"/>
          </a:p>
          <a:p>
            <a:pPr>
              <a:buSzPct val="85000"/>
            </a:pPr>
            <a:r>
              <a:rPr lang="en-US" sz="2200" dirty="0"/>
              <a:t>There is a difference between work-study and “work” or “employment” on an award letter.</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8510" y="2731574"/>
            <a:ext cx="26670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1445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88"/>
        <p:cNvGrpSpPr/>
        <p:nvPr/>
      </p:nvGrpSpPr>
      <p:grpSpPr>
        <a:xfrm>
          <a:off x="0" y="0"/>
          <a:ext cx="0" cy="0"/>
          <a:chOff x="0" y="0"/>
          <a:chExt cx="0" cy="0"/>
        </a:xfrm>
      </p:grpSpPr>
      <p:sp>
        <p:nvSpPr>
          <p:cNvPr id="209" name="Rectangle 208">
            <a:extLst>
              <a:ext uri="{FF2B5EF4-FFF2-40B4-BE49-F238E27FC236}">
                <a16:creationId xmlns:a16="http://schemas.microsoft.com/office/drawing/2014/main" id="{E9AA9F65-94B8-41A5-A7FF-23D2CFB11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11" name="Rectangle 210">
            <a:extLst>
              <a:ext uri="{FF2B5EF4-FFF2-40B4-BE49-F238E27FC236}">
                <a16:creationId xmlns:a16="http://schemas.microsoft.com/office/drawing/2014/main" id="{7E8B0F8E-3F6C-4541-B9C1-774D80A088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13" name="Rectangle 212">
            <a:extLst>
              <a:ext uri="{FF2B5EF4-FFF2-40B4-BE49-F238E27FC236}">
                <a16:creationId xmlns:a16="http://schemas.microsoft.com/office/drawing/2014/main" id="{7A45F5BC-32D1-41CD-B270-C46F18CA1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15" name="Rectangle 214">
            <a:extLst>
              <a:ext uri="{FF2B5EF4-FFF2-40B4-BE49-F238E27FC236}">
                <a16:creationId xmlns:a16="http://schemas.microsoft.com/office/drawing/2014/main" id="{5BB74D4E-F243-4A10-813D-500A14025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17" name="Rectangle 216">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3946B4FC-91F8-41F9-9688-6D7CC4F3EB24}"/>
              </a:ext>
            </a:extLst>
          </p:cNvPr>
          <p:cNvSpPr/>
          <p:nvPr/>
        </p:nvSpPr>
        <p:spPr>
          <a:xfrm>
            <a:off x="443410" y="810985"/>
            <a:ext cx="3709568" cy="56769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218">
            <a:extLst>
              <a:ext uri="{FF2B5EF4-FFF2-40B4-BE49-F238E27FC236}">
                <a16:creationId xmlns:a16="http://schemas.microsoft.com/office/drawing/2014/main" id="{DFEE959E-BF10-4204-9556-D1707088D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9" name="Google Shape;189;p12"/>
          <p:cNvSpPr txBox="1">
            <a:spLocks noGrp="1"/>
          </p:cNvSpPr>
          <p:nvPr>
            <p:ph type="title"/>
          </p:nvPr>
        </p:nvSpPr>
        <p:spPr>
          <a:xfrm>
            <a:off x="696686" y="1166604"/>
            <a:ext cx="3192461" cy="4711539"/>
          </a:xfrm>
          <a:prstGeom prst="rect">
            <a:avLst/>
          </a:prstGeom>
        </p:spPr>
        <p:txBody>
          <a:bodyPr spcFirstLastPara="1" vert="horz" lIns="91440" tIns="45720" rIns="91440" bIns="45720" rtlCol="0" anchor="ctr" anchorCtr="0">
            <a:normAutofit/>
          </a:bodyPr>
          <a:lstStyle/>
          <a:p>
            <a:pPr algn="ctr"/>
            <a:r>
              <a:rPr lang="en-US" sz="3200"/>
              <a:t>Federal SEOG</a:t>
            </a:r>
          </a:p>
        </p:txBody>
      </p:sp>
      <p:sp>
        <p:nvSpPr>
          <p:cNvPr id="221" name="Rectangle 220">
            <a:extLst>
              <a:ext uri="{FF2B5EF4-FFF2-40B4-BE49-F238E27FC236}">
                <a16:creationId xmlns:a16="http://schemas.microsoft.com/office/drawing/2014/main" id="{DDD17B6A-CB37-4005-9681-A20AFCDC7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23" name="Rectangle 222">
            <a:extLst>
              <a:ext uri="{FF2B5EF4-FFF2-40B4-BE49-F238E27FC236}">
                <a16:creationId xmlns:a16="http://schemas.microsoft.com/office/drawing/2014/main" id="{3B7BBDE9-DAED-40B0-A640-503C918D1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25" name="Rectangle 224">
            <a:extLst>
              <a:ext uri="{FF2B5EF4-FFF2-40B4-BE49-F238E27FC236}">
                <a16:creationId xmlns:a16="http://schemas.microsoft.com/office/drawing/2014/main" id="{7BC7EA7B-802E-41F4-8926-C4475287A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Rectangle 1">
            <a:extLst>
              <a:ext uri="{FF2B5EF4-FFF2-40B4-BE49-F238E27FC236}">
                <a16:creationId xmlns:a16="http://schemas.microsoft.com/office/drawing/2014/main" id="{7EEB1E98-2823-415D-AC47-F2BAC2B88919}"/>
              </a:ext>
            </a:extLst>
          </p:cNvPr>
          <p:cNvSpPr/>
          <p:nvPr/>
        </p:nvSpPr>
        <p:spPr>
          <a:xfrm>
            <a:off x="4149854" y="614407"/>
            <a:ext cx="7860477" cy="58734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Placeholder 4">
            <a:extLst>
              <a:ext uri="{FF2B5EF4-FFF2-40B4-BE49-F238E27FC236}">
                <a16:creationId xmlns:a16="http://schemas.microsoft.com/office/drawing/2014/main" id="{7175463E-D84A-4D3E-9726-5D482C90F622}"/>
              </a:ext>
            </a:extLst>
          </p:cNvPr>
          <p:cNvSpPr>
            <a:spLocks noGrp="1"/>
          </p:cNvSpPr>
          <p:nvPr>
            <p:ph type="body" idx="4294967295"/>
          </p:nvPr>
        </p:nvSpPr>
        <p:spPr>
          <a:xfrm>
            <a:off x="4241830" y="870856"/>
            <a:ext cx="7783359" cy="5617030"/>
          </a:xfrm>
        </p:spPr>
        <p:txBody>
          <a:bodyPr vert="horz" lIns="91440" tIns="45720" rIns="91440" bIns="45720" rtlCol="0" anchor="ctr">
            <a:normAutofit/>
          </a:bodyPr>
          <a:lstStyle/>
          <a:p>
            <a:pPr>
              <a:spcAft>
                <a:spcPts val="800"/>
              </a:spcAft>
            </a:pPr>
            <a:r>
              <a:rPr lang="en-US" sz="2400" dirty="0"/>
              <a:t>Undergraduates with exceptional financial need (Pell-eligible students with the lowest EFC).</a:t>
            </a:r>
          </a:p>
          <a:p>
            <a:pPr>
              <a:spcAft>
                <a:spcPts val="800"/>
              </a:spcAft>
            </a:pPr>
            <a:endParaRPr lang="en-US" sz="2800" dirty="0"/>
          </a:p>
          <a:p>
            <a:pPr>
              <a:spcAft>
                <a:spcPts val="800"/>
              </a:spcAft>
            </a:pPr>
            <a:r>
              <a:rPr lang="en-US" sz="2400" dirty="0"/>
              <a:t>Award ranges from $100 to $4,000, depending on when student applies, financial need, and the funding and policies of school attending.</a:t>
            </a:r>
          </a:p>
          <a:p>
            <a:pPr marL="0" indent="0">
              <a:buNone/>
            </a:pPr>
            <a:br>
              <a:rPr lang="en-US" sz="1400" dirty="0"/>
            </a:br>
            <a:endParaRPr lang="en-US" sz="1400" dirty="0"/>
          </a:p>
        </p:txBody>
      </p:sp>
    </p:spTree>
    <p:extLst>
      <p:ext uri="{BB962C8B-B14F-4D97-AF65-F5344CB8AC3E}">
        <p14:creationId xmlns:p14="http://schemas.microsoft.com/office/powerpoint/2010/main" val="12212185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Google Shape;189;p12">
            <a:extLst>
              <a:ext uri="{FF2B5EF4-FFF2-40B4-BE49-F238E27FC236}">
                <a16:creationId xmlns:a16="http://schemas.microsoft.com/office/drawing/2014/main" id="{3C1D819E-75AD-4ED4-8445-1B2A8D63C226}"/>
              </a:ext>
            </a:extLst>
          </p:cNvPr>
          <p:cNvSpPr txBox="1">
            <a:spLocks noGrp="1"/>
          </p:cNvSpPr>
          <p:nvPr>
            <p:ph type="title"/>
          </p:nvPr>
        </p:nvSpPr>
        <p:spPr>
          <a:prstGeom prst="rect">
            <a:avLst/>
          </a:prstGeom>
        </p:spPr>
        <p:txBody>
          <a:bodyPr spcFirstLastPara="1" vert="horz" wrap="square" lIns="121900" tIns="121900" rIns="121900" bIns="121900" rtlCol="0" anchor="ctr" anchorCtr="0">
            <a:noAutofit/>
          </a:bodyPr>
          <a:lstStyle/>
          <a:p>
            <a:pPr lvl="0"/>
            <a:r>
              <a:rPr lang="en-US"/>
              <a:t>DIRECT LOANS: UNDERGRADUATE 2022-2023</a:t>
            </a:r>
            <a:endParaRPr/>
          </a:p>
        </p:txBody>
      </p:sp>
      <p:sp>
        <p:nvSpPr>
          <p:cNvPr id="3" name="Content Placeholder 2"/>
          <p:cNvSpPr>
            <a:spLocks noGrp="1"/>
          </p:cNvSpPr>
          <p:nvPr>
            <p:ph type="body" idx="4294967295"/>
          </p:nvPr>
        </p:nvSpPr>
        <p:spPr>
          <a:xfrm>
            <a:off x="424544" y="1927406"/>
            <a:ext cx="11342913" cy="1109662"/>
          </a:xfrm>
        </p:spPr>
        <p:txBody>
          <a:bodyPr>
            <a:normAutofit/>
          </a:bodyPr>
          <a:lstStyle/>
          <a:p>
            <a:pPr marL="0" indent="0">
              <a:buNone/>
            </a:pPr>
            <a:r>
              <a:rPr lang="en-US" sz="2400"/>
              <a:t>Direct Subsidized and Unsubsidized Loans are two separate, unique types of loans that are awarded separately.</a:t>
            </a:r>
          </a:p>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869571366"/>
              </p:ext>
            </p:extLst>
          </p:nvPr>
        </p:nvGraphicFramePr>
        <p:xfrm>
          <a:off x="657394" y="2909404"/>
          <a:ext cx="11029616" cy="2968882"/>
        </p:xfrm>
        <a:graphic>
          <a:graphicData uri="http://schemas.openxmlformats.org/drawingml/2006/table">
            <a:tbl>
              <a:tblPr firstRow="1" bandRow="1">
                <a:tableStyleId>{21E4AEA4-8DFA-4A89-87EB-49C32662AFE0}</a:tableStyleId>
              </a:tblPr>
              <a:tblGrid>
                <a:gridCol w="5451420">
                  <a:extLst>
                    <a:ext uri="{9D8B030D-6E8A-4147-A177-3AD203B41FA5}">
                      <a16:colId xmlns:a16="http://schemas.microsoft.com/office/drawing/2014/main" val="20000"/>
                    </a:ext>
                  </a:extLst>
                </a:gridCol>
                <a:gridCol w="5578196">
                  <a:extLst>
                    <a:ext uri="{9D8B030D-6E8A-4147-A177-3AD203B41FA5}">
                      <a16:colId xmlns:a16="http://schemas.microsoft.com/office/drawing/2014/main" val="20001"/>
                    </a:ext>
                  </a:extLst>
                </a:gridCol>
              </a:tblGrid>
              <a:tr h="49481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a:latin typeface="Verdana" panose="020B0604030504040204" pitchFamily="34" charset="0"/>
                          <a:ea typeface="Verdana" panose="020B0604030504040204" pitchFamily="34" charset="0"/>
                        </a:rPr>
                        <a:t>Subsidized Undergraduate</a:t>
                      </a:r>
                    </a:p>
                  </a:txBody>
                  <a:tcPr/>
                </a:tc>
                <a:tc>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lang="en-US" sz="2400" b="1">
                          <a:latin typeface="Verdana" panose="020B0604030504040204" pitchFamily="34" charset="0"/>
                          <a:ea typeface="Verdana" panose="020B0604030504040204" pitchFamily="34" charset="0"/>
                        </a:rPr>
                        <a:t>Unsubsidized Undergraduate</a:t>
                      </a:r>
                    </a:p>
                  </a:txBody>
                  <a:tcPr/>
                </a:tc>
                <a:extLst>
                  <a:ext uri="{0D108BD9-81ED-4DB2-BD59-A6C34878D82A}">
                    <a16:rowId xmlns:a16="http://schemas.microsoft.com/office/drawing/2014/main" val="10000"/>
                  </a:ext>
                </a:extLst>
              </a:tr>
              <a:tr h="436600">
                <a:tc>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1D405D"/>
                          </a:solidFill>
                          <a:latin typeface="Verdana" panose="020B0604030504040204" pitchFamily="34" charset="0"/>
                          <a:ea typeface="Verdana" panose="020B0604030504040204" pitchFamily="34" charset="0"/>
                        </a:rPr>
                        <a:t>Need based</a:t>
                      </a:r>
                    </a:p>
                  </a:txBody>
                  <a:tcPr/>
                </a:tc>
                <a:tc>
                  <a:txBody>
                    <a:bodyPr/>
                    <a:lstStyle/>
                    <a:p>
                      <a:pPr algn="ctr"/>
                      <a:r>
                        <a:rPr lang="en-US" sz="2000" b="1">
                          <a:solidFill>
                            <a:srgbClr val="1D405D"/>
                          </a:solidFill>
                          <a:latin typeface="Verdana" panose="020B0604030504040204" pitchFamily="34" charset="0"/>
                          <a:ea typeface="Verdana" panose="020B0604030504040204" pitchFamily="34" charset="0"/>
                        </a:rPr>
                        <a:t>Not based on financial need</a:t>
                      </a:r>
                    </a:p>
                  </a:txBody>
                  <a:tcPr/>
                </a:tc>
                <a:extLst>
                  <a:ext uri="{0D108BD9-81ED-4DB2-BD59-A6C34878D82A}">
                    <a16:rowId xmlns:a16="http://schemas.microsoft.com/office/drawing/2014/main" val="10001"/>
                  </a:ext>
                </a:extLst>
              </a:tr>
              <a:tr h="2037468">
                <a:tc>
                  <a:txBody>
                    <a:bodyPr/>
                    <a:lstStyle/>
                    <a:p>
                      <a:pPr algn="ctr"/>
                      <a:br>
                        <a:rPr lang="en-US" sz="1200" b="0" dirty="0">
                          <a:solidFill>
                            <a:srgbClr val="1D405D"/>
                          </a:solidFill>
                          <a:latin typeface="Verdana" panose="020B0604030504040204" pitchFamily="34" charset="0"/>
                          <a:ea typeface="Verdana" panose="020B0604030504040204" pitchFamily="34" charset="0"/>
                        </a:rPr>
                      </a:br>
                      <a:r>
                        <a:rPr lang="en-US" sz="2000" b="0" dirty="0">
                          <a:solidFill>
                            <a:srgbClr val="1D405D"/>
                          </a:solidFill>
                          <a:latin typeface="Verdana" panose="020B0604030504040204" pitchFamily="34" charset="0"/>
                          <a:ea typeface="Verdana" panose="020B0604030504040204" pitchFamily="34" charset="0"/>
                        </a:rPr>
                        <a:t>Interest is fixed at 4.99% for new undergraduate loans disbursed during 2022-2023*; interest is subsidized while the student is in school and during deferment.</a:t>
                      </a:r>
                    </a:p>
                  </a:txBody>
                  <a:tcPr/>
                </a:tc>
                <a:tc>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br>
                        <a:rPr lang="en-US" sz="1200" b="0" dirty="0">
                          <a:solidFill>
                            <a:srgbClr val="1D405D"/>
                          </a:solidFill>
                          <a:latin typeface="Verdana" panose="020B0604030504040204" pitchFamily="34" charset="0"/>
                          <a:ea typeface="Verdana" panose="020B0604030504040204" pitchFamily="34" charset="0"/>
                        </a:rPr>
                      </a:br>
                      <a:r>
                        <a:rPr lang="en-US" sz="2000" b="0" dirty="0">
                          <a:solidFill>
                            <a:srgbClr val="1D405D"/>
                          </a:solidFill>
                          <a:latin typeface="Verdana" panose="020B0604030504040204" pitchFamily="34" charset="0"/>
                          <a:ea typeface="Verdana" panose="020B0604030504040204" pitchFamily="34" charset="0"/>
                        </a:rPr>
                        <a:t>Interest is fixed at 4.99% for all new loans disbursed during 2022-2023*; interest accrues from time of disbursement of the funds.</a:t>
                      </a:r>
                    </a:p>
                  </a:txBody>
                  <a:tcPr/>
                </a:tc>
                <a:extLst>
                  <a:ext uri="{0D108BD9-81ED-4DB2-BD59-A6C34878D82A}">
                    <a16:rowId xmlns:a16="http://schemas.microsoft.com/office/drawing/2014/main" val="10002"/>
                  </a:ext>
                </a:extLst>
              </a:tr>
            </a:tbl>
          </a:graphicData>
        </a:graphic>
      </p:graphicFrame>
      <p:sp>
        <p:nvSpPr>
          <p:cNvPr id="5" name="Rectangle 4"/>
          <p:cNvSpPr/>
          <p:nvPr/>
        </p:nvSpPr>
        <p:spPr>
          <a:xfrm>
            <a:off x="575893" y="5997714"/>
            <a:ext cx="11105291" cy="646331"/>
          </a:xfrm>
          <a:prstGeom prst="rect">
            <a:avLst/>
          </a:prstGeom>
        </p:spPr>
        <p:txBody>
          <a:bodyPr wrap="square">
            <a:spAutoFit/>
          </a:bodyPr>
          <a:lstStyle/>
          <a:p>
            <a:pPr defTabSz="914377" fontAlgn="base">
              <a:spcBef>
                <a:spcPct val="0"/>
              </a:spcBef>
              <a:spcAft>
                <a:spcPct val="0"/>
              </a:spcAft>
            </a:pPr>
            <a:r>
              <a:rPr lang="en-US">
                <a:solidFill>
                  <a:srgbClr val="2683C6"/>
                </a:solidFill>
                <a:latin typeface="Verdana" panose="020B0604030504040204" pitchFamily="34" charset="0"/>
                <a:ea typeface="Verdana" panose="020B0604030504040204" pitchFamily="34" charset="0"/>
              </a:rPr>
              <a:t>*Interest rates recalculated annually and are effective July 1</a:t>
            </a:r>
            <a:r>
              <a:rPr lang="en-US" baseline="30000">
                <a:solidFill>
                  <a:srgbClr val="2683C6"/>
                </a:solidFill>
                <a:latin typeface="Verdana" panose="020B0604030504040204" pitchFamily="34" charset="0"/>
                <a:ea typeface="Verdana" panose="020B0604030504040204" pitchFamily="34" charset="0"/>
              </a:rPr>
              <a:t>st</a:t>
            </a:r>
            <a:r>
              <a:rPr lang="en-US">
                <a:solidFill>
                  <a:srgbClr val="2683C6"/>
                </a:solidFill>
                <a:latin typeface="Verdana" panose="020B0604030504040204" pitchFamily="34" charset="0"/>
                <a:ea typeface="Verdana" panose="020B0604030504040204" pitchFamily="34" charset="0"/>
              </a:rPr>
              <a:t> based on the 10-year treasury note index plus 2.05%, capped at 8.25%</a:t>
            </a:r>
          </a:p>
        </p:txBody>
      </p:sp>
    </p:spTree>
    <p:extLst>
      <p:ext uri="{BB962C8B-B14F-4D97-AF65-F5344CB8AC3E}">
        <p14:creationId xmlns:p14="http://schemas.microsoft.com/office/powerpoint/2010/main" val="15182177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633494" y="1648098"/>
          <a:ext cx="10925012" cy="3017520"/>
        </p:xfrm>
        <a:graphic>
          <a:graphicData uri="http://schemas.openxmlformats.org/drawingml/2006/table">
            <a:tbl>
              <a:tblPr firstRow="1" bandRow="1">
                <a:tableStyleId>{6E25E649-3F16-4E02-A733-19D2CDBF48F0}</a:tableStyleId>
              </a:tblPr>
              <a:tblGrid>
                <a:gridCol w="2731253">
                  <a:extLst>
                    <a:ext uri="{9D8B030D-6E8A-4147-A177-3AD203B41FA5}">
                      <a16:colId xmlns:a16="http://schemas.microsoft.com/office/drawing/2014/main" val="20000"/>
                    </a:ext>
                  </a:extLst>
                </a:gridCol>
                <a:gridCol w="2731253">
                  <a:extLst>
                    <a:ext uri="{9D8B030D-6E8A-4147-A177-3AD203B41FA5}">
                      <a16:colId xmlns:a16="http://schemas.microsoft.com/office/drawing/2014/main" val="20001"/>
                    </a:ext>
                  </a:extLst>
                </a:gridCol>
                <a:gridCol w="2731253">
                  <a:extLst>
                    <a:ext uri="{9D8B030D-6E8A-4147-A177-3AD203B41FA5}">
                      <a16:colId xmlns:a16="http://schemas.microsoft.com/office/drawing/2014/main" val="20002"/>
                    </a:ext>
                  </a:extLst>
                </a:gridCol>
                <a:gridCol w="2731253">
                  <a:extLst>
                    <a:ext uri="{9D8B030D-6E8A-4147-A177-3AD203B41FA5}">
                      <a16:colId xmlns:a16="http://schemas.microsoft.com/office/drawing/2014/main" val="20003"/>
                    </a:ext>
                  </a:extLst>
                </a:gridCol>
              </a:tblGrid>
              <a:tr h="1188720">
                <a:tc>
                  <a:txBody>
                    <a:bodyPr/>
                    <a:lstStyle/>
                    <a:p>
                      <a:pPr algn="ctr"/>
                      <a:r>
                        <a:rPr lang="en-US" sz="2400" b="1">
                          <a:latin typeface="Verdana" panose="020B0604030504040204" pitchFamily="34" charset="0"/>
                          <a:ea typeface="Verdana" panose="020B0604030504040204" pitchFamily="34" charset="0"/>
                        </a:rPr>
                        <a:t>Class Year</a:t>
                      </a:r>
                    </a:p>
                  </a:txBody>
                  <a:tcPr anchor="ctr">
                    <a:solidFill>
                      <a:srgbClr val="2D89CA"/>
                    </a:solidFill>
                  </a:tcPr>
                </a:tc>
                <a:tc>
                  <a:txBody>
                    <a:bodyPr/>
                    <a:lstStyle/>
                    <a:p>
                      <a:pPr algn="ctr"/>
                      <a:r>
                        <a:rPr lang="en-US" sz="2400" b="1">
                          <a:latin typeface="Verdana" panose="020B0604030504040204" pitchFamily="34" charset="0"/>
                          <a:ea typeface="Verdana" panose="020B0604030504040204" pitchFamily="34" charset="0"/>
                        </a:rPr>
                        <a:t>Maximum Subsidized Amount</a:t>
                      </a:r>
                    </a:p>
                  </a:txBody>
                  <a:tcPr anchor="ctr">
                    <a:solidFill>
                      <a:srgbClr val="2D89CA"/>
                    </a:solidFill>
                  </a:tcPr>
                </a:tc>
                <a:tc>
                  <a:txBody>
                    <a:bodyPr/>
                    <a:lstStyle/>
                    <a:p>
                      <a:pPr algn="ctr"/>
                      <a:r>
                        <a:rPr lang="en-US" sz="2400" b="1">
                          <a:latin typeface="Verdana" panose="020B0604030504040204" pitchFamily="34" charset="0"/>
                          <a:ea typeface="Verdana" panose="020B0604030504040204" pitchFamily="34" charset="0"/>
                        </a:rPr>
                        <a:t>Additional Unsubsidized Amount</a:t>
                      </a:r>
                    </a:p>
                  </a:txBody>
                  <a:tcPr anchor="ctr">
                    <a:solidFill>
                      <a:srgbClr val="2D89CA"/>
                    </a:solidFill>
                  </a:tcPr>
                </a:tc>
                <a:tc>
                  <a:txBody>
                    <a:bodyPr/>
                    <a:lstStyle/>
                    <a:p>
                      <a:pPr algn="ctr"/>
                      <a:r>
                        <a:rPr lang="en-US" sz="2400" b="1">
                          <a:latin typeface="Verdana" panose="020B0604030504040204" pitchFamily="34" charset="0"/>
                          <a:ea typeface="Verdana" panose="020B0604030504040204" pitchFamily="34" charset="0"/>
                        </a:rPr>
                        <a:t>Total Available to Borrow</a:t>
                      </a:r>
                    </a:p>
                  </a:txBody>
                  <a:tcPr anchor="ctr">
                    <a:solidFill>
                      <a:srgbClr val="2D89CA"/>
                    </a:solidFill>
                  </a:tcPr>
                </a:tc>
                <a:extLst>
                  <a:ext uri="{0D108BD9-81ED-4DB2-BD59-A6C34878D82A}">
                    <a16:rowId xmlns:a16="http://schemas.microsoft.com/office/drawing/2014/main" val="10000"/>
                  </a:ext>
                </a:extLst>
              </a:tr>
              <a:tr h="457200">
                <a:tc>
                  <a:txBody>
                    <a:bodyPr/>
                    <a:lstStyle/>
                    <a:p>
                      <a:pPr algn="ctr"/>
                      <a:r>
                        <a:rPr lang="en-US" sz="2400">
                          <a:solidFill>
                            <a:srgbClr val="1D405D"/>
                          </a:solidFill>
                          <a:latin typeface="Verdana" panose="020B0604030504040204" pitchFamily="34" charset="0"/>
                          <a:ea typeface="Verdana" panose="020B0604030504040204" pitchFamily="34" charset="0"/>
                        </a:rPr>
                        <a:t>Freshman</a:t>
                      </a:r>
                    </a:p>
                  </a:txBody>
                  <a:tcPr anchor="ctr"/>
                </a:tc>
                <a:tc>
                  <a:txBody>
                    <a:bodyPr/>
                    <a:lstStyle/>
                    <a:p>
                      <a:pPr algn="ctr"/>
                      <a:r>
                        <a:rPr lang="en-US" sz="2400">
                          <a:solidFill>
                            <a:srgbClr val="1D405D"/>
                          </a:solidFill>
                          <a:latin typeface="Verdana" panose="020B0604030504040204" pitchFamily="34" charset="0"/>
                          <a:ea typeface="Verdana" panose="020B0604030504040204" pitchFamily="34" charset="0"/>
                        </a:rPr>
                        <a:t>$3,500</a:t>
                      </a:r>
                    </a:p>
                  </a:txBody>
                  <a:tcPr anchor="ctr"/>
                </a:tc>
                <a:tc>
                  <a:txBody>
                    <a:bodyPr/>
                    <a:lstStyle/>
                    <a:p>
                      <a:pPr algn="ctr"/>
                      <a:r>
                        <a:rPr lang="en-US" sz="2400">
                          <a:solidFill>
                            <a:srgbClr val="1D405D"/>
                          </a:solidFill>
                          <a:latin typeface="Verdana" panose="020B0604030504040204" pitchFamily="34" charset="0"/>
                          <a:ea typeface="Verdana" panose="020B0604030504040204" pitchFamily="34" charset="0"/>
                        </a:rPr>
                        <a:t>$2,000</a:t>
                      </a:r>
                    </a:p>
                  </a:txBody>
                  <a:tcPr anchor="ctr"/>
                </a:tc>
                <a:tc>
                  <a:txBody>
                    <a:bodyPr/>
                    <a:lstStyle/>
                    <a:p>
                      <a:pPr algn="ctr"/>
                      <a:r>
                        <a:rPr lang="en-US" sz="2400">
                          <a:solidFill>
                            <a:srgbClr val="1D405D"/>
                          </a:solidFill>
                          <a:latin typeface="Verdana" panose="020B0604030504040204" pitchFamily="34" charset="0"/>
                          <a:ea typeface="Verdana" panose="020B0604030504040204" pitchFamily="34" charset="0"/>
                        </a:rPr>
                        <a:t>$5,500</a:t>
                      </a:r>
                    </a:p>
                  </a:txBody>
                  <a:tcPr anchor="ctr"/>
                </a:tc>
                <a:extLst>
                  <a:ext uri="{0D108BD9-81ED-4DB2-BD59-A6C34878D82A}">
                    <a16:rowId xmlns:a16="http://schemas.microsoft.com/office/drawing/2014/main" val="10001"/>
                  </a:ext>
                </a:extLst>
              </a:tr>
              <a:tr h="457200">
                <a:tc>
                  <a:txBody>
                    <a:bodyPr/>
                    <a:lstStyle/>
                    <a:p>
                      <a:pPr algn="ctr"/>
                      <a:r>
                        <a:rPr lang="en-US" sz="2400">
                          <a:solidFill>
                            <a:srgbClr val="1D405D"/>
                          </a:solidFill>
                          <a:latin typeface="Verdana" panose="020B0604030504040204" pitchFamily="34" charset="0"/>
                          <a:ea typeface="Verdana" panose="020B0604030504040204" pitchFamily="34" charset="0"/>
                        </a:rPr>
                        <a:t>Sophomore</a:t>
                      </a:r>
                    </a:p>
                  </a:txBody>
                  <a:tcPr anchor="ctr"/>
                </a:tc>
                <a:tc>
                  <a:txBody>
                    <a:bodyPr/>
                    <a:lstStyle/>
                    <a:p>
                      <a:pPr algn="ctr"/>
                      <a:r>
                        <a:rPr lang="en-US" sz="2400">
                          <a:solidFill>
                            <a:srgbClr val="1D405D"/>
                          </a:solidFill>
                          <a:latin typeface="Verdana" panose="020B0604030504040204" pitchFamily="34" charset="0"/>
                          <a:ea typeface="Verdana" panose="020B0604030504040204" pitchFamily="34" charset="0"/>
                        </a:rPr>
                        <a:t>$4,500</a:t>
                      </a:r>
                    </a:p>
                  </a:txBody>
                  <a:tcPr anchor="ctr"/>
                </a:tc>
                <a:tc>
                  <a:txBody>
                    <a:bodyPr/>
                    <a:lstStyle/>
                    <a:p>
                      <a:pPr algn="ctr"/>
                      <a:r>
                        <a:rPr lang="en-US" sz="2400">
                          <a:solidFill>
                            <a:srgbClr val="1D405D"/>
                          </a:solidFill>
                          <a:latin typeface="Verdana" panose="020B0604030504040204" pitchFamily="34" charset="0"/>
                          <a:ea typeface="Verdana" panose="020B0604030504040204" pitchFamily="34" charset="0"/>
                        </a:rPr>
                        <a:t>$2,000</a:t>
                      </a:r>
                    </a:p>
                  </a:txBody>
                  <a:tcPr anchor="ctr"/>
                </a:tc>
                <a:tc>
                  <a:txBody>
                    <a:bodyPr/>
                    <a:lstStyle/>
                    <a:p>
                      <a:pPr algn="ctr"/>
                      <a:r>
                        <a:rPr lang="en-US" sz="2400">
                          <a:solidFill>
                            <a:srgbClr val="1D405D"/>
                          </a:solidFill>
                          <a:latin typeface="Verdana" panose="020B0604030504040204" pitchFamily="34" charset="0"/>
                          <a:ea typeface="Verdana" panose="020B0604030504040204" pitchFamily="34" charset="0"/>
                        </a:rPr>
                        <a:t>$6,500</a:t>
                      </a:r>
                    </a:p>
                  </a:txBody>
                  <a:tcPr anchor="ctr"/>
                </a:tc>
                <a:extLst>
                  <a:ext uri="{0D108BD9-81ED-4DB2-BD59-A6C34878D82A}">
                    <a16:rowId xmlns:a16="http://schemas.microsoft.com/office/drawing/2014/main" val="10002"/>
                  </a:ext>
                </a:extLst>
              </a:tr>
              <a:tr h="457200">
                <a:tc>
                  <a:txBody>
                    <a:bodyPr/>
                    <a:lstStyle/>
                    <a:p>
                      <a:pPr algn="ctr"/>
                      <a:r>
                        <a:rPr lang="en-US" sz="2400">
                          <a:solidFill>
                            <a:srgbClr val="1D405D"/>
                          </a:solidFill>
                          <a:latin typeface="Verdana" panose="020B0604030504040204" pitchFamily="34" charset="0"/>
                          <a:ea typeface="Verdana" panose="020B0604030504040204" pitchFamily="34" charset="0"/>
                        </a:rPr>
                        <a:t>Junior</a:t>
                      </a:r>
                    </a:p>
                  </a:txBody>
                  <a:tcPr anchor="ctr"/>
                </a:tc>
                <a:tc>
                  <a:txBody>
                    <a:bodyPr/>
                    <a:lstStyle/>
                    <a:p>
                      <a:pPr algn="ctr"/>
                      <a:r>
                        <a:rPr lang="en-US" sz="2400">
                          <a:solidFill>
                            <a:srgbClr val="1D405D"/>
                          </a:solidFill>
                          <a:latin typeface="Verdana" panose="020B0604030504040204" pitchFamily="34" charset="0"/>
                          <a:ea typeface="Verdana" panose="020B0604030504040204" pitchFamily="34" charset="0"/>
                        </a:rPr>
                        <a:t>$5,500</a:t>
                      </a:r>
                    </a:p>
                  </a:txBody>
                  <a:tcPr anchor="ctr"/>
                </a:tc>
                <a:tc>
                  <a:txBody>
                    <a:bodyPr/>
                    <a:lstStyle/>
                    <a:p>
                      <a:pPr algn="ctr"/>
                      <a:r>
                        <a:rPr lang="en-US" sz="2400">
                          <a:solidFill>
                            <a:srgbClr val="1D405D"/>
                          </a:solidFill>
                          <a:latin typeface="Verdana" panose="020B0604030504040204" pitchFamily="34" charset="0"/>
                          <a:ea typeface="Verdana" panose="020B0604030504040204" pitchFamily="34" charset="0"/>
                        </a:rPr>
                        <a:t>$2,000</a:t>
                      </a:r>
                    </a:p>
                  </a:txBody>
                  <a:tcPr anchor="ctr"/>
                </a:tc>
                <a:tc>
                  <a:txBody>
                    <a:bodyPr/>
                    <a:lstStyle/>
                    <a:p>
                      <a:pPr algn="ctr"/>
                      <a:r>
                        <a:rPr lang="en-US" sz="2400">
                          <a:solidFill>
                            <a:srgbClr val="1D405D"/>
                          </a:solidFill>
                          <a:latin typeface="Verdana" panose="020B0604030504040204" pitchFamily="34" charset="0"/>
                          <a:ea typeface="Verdana" panose="020B0604030504040204" pitchFamily="34" charset="0"/>
                        </a:rPr>
                        <a:t>$7,500</a:t>
                      </a:r>
                    </a:p>
                  </a:txBody>
                  <a:tcPr anchor="ctr"/>
                </a:tc>
                <a:extLst>
                  <a:ext uri="{0D108BD9-81ED-4DB2-BD59-A6C34878D82A}">
                    <a16:rowId xmlns:a16="http://schemas.microsoft.com/office/drawing/2014/main" val="10003"/>
                  </a:ext>
                </a:extLst>
              </a:tr>
              <a:tr h="457200">
                <a:tc>
                  <a:txBody>
                    <a:bodyPr/>
                    <a:lstStyle/>
                    <a:p>
                      <a:pPr algn="ctr"/>
                      <a:r>
                        <a:rPr lang="en-US" sz="2400">
                          <a:solidFill>
                            <a:srgbClr val="1D405D"/>
                          </a:solidFill>
                          <a:latin typeface="Verdana" panose="020B0604030504040204" pitchFamily="34" charset="0"/>
                          <a:ea typeface="Verdana" panose="020B0604030504040204" pitchFamily="34" charset="0"/>
                        </a:rPr>
                        <a:t>Senior</a:t>
                      </a:r>
                    </a:p>
                  </a:txBody>
                  <a:tcPr anchor="ctr"/>
                </a:tc>
                <a:tc>
                  <a:txBody>
                    <a:bodyPr/>
                    <a:lstStyle/>
                    <a:p>
                      <a:pPr algn="ctr"/>
                      <a:r>
                        <a:rPr lang="en-US" sz="2400">
                          <a:solidFill>
                            <a:srgbClr val="1D405D"/>
                          </a:solidFill>
                          <a:latin typeface="Verdana" panose="020B0604030504040204" pitchFamily="34" charset="0"/>
                          <a:ea typeface="Verdana" panose="020B0604030504040204" pitchFamily="34" charset="0"/>
                        </a:rPr>
                        <a:t>$5,500</a:t>
                      </a:r>
                    </a:p>
                  </a:txBody>
                  <a:tcPr anchor="ctr"/>
                </a:tc>
                <a:tc>
                  <a:txBody>
                    <a:bodyPr/>
                    <a:lstStyle/>
                    <a:p>
                      <a:pPr algn="ctr"/>
                      <a:r>
                        <a:rPr lang="en-US" sz="2400">
                          <a:solidFill>
                            <a:srgbClr val="1D405D"/>
                          </a:solidFill>
                          <a:latin typeface="Verdana" panose="020B0604030504040204" pitchFamily="34" charset="0"/>
                          <a:ea typeface="Verdana" panose="020B0604030504040204" pitchFamily="34" charset="0"/>
                        </a:rPr>
                        <a:t>$2,000</a:t>
                      </a:r>
                    </a:p>
                  </a:txBody>
                  <a:tcPr anchor="ctr"/>
                </a:tc>
                <a:tc>
                  <a:txBody>
                    <a:bodyPr/>
                    <a:lstStyle/>
                    <a:p>
                      <a:pPr algn="ctr"/>
                      <a:r>
                        <a:rPr lang="en-US" sz="2400">
                          <a:solidFill>
                            <a:srgbClr val="1D405D"/>
                          </a:solidFill>
                          <a:latin typeface="Verdana" panose="020B0604030504040204" pitchFamily="34" charset="0"/>
                          <a:ea typeface="Verdana" panose="020B0604030504040204" pitchFamily="34" charset="0"/>
                        </a:rPr>
                        <a:t>$7,500</a:t>
                      </a:r>
                    </a:p>
                  </a:txBody>
                  <a:tcPr anchor="ctr"/>
                </a:tc>
                <a:extLst>
                  <a:ext uri="{0D108BD9-81ED-4DB2-BD59-A6C34878D82A}">
                    <a16:rowId xmlns:a16="http://schemas.microsoft.com/office/drawing/2014/main" val="10004"/>
                  </a:ext>
                </a:extLst>
              </a:tr>
            </a:tbl>
          </a:graphicData>
        </a:graphic>
      </p:graphicFrame>
      <p:sp>
        <p:nvSpPr>
          <p:cNvPr id="16" name="Google Shape;189;p12">
            <a:extLst>
              <a:ext uri="{FF2B5EF4-FFF2-40B4-BE49-F238E27FC236}">
                <a16:creationId xmlns:a16="http://schemas.microsoft.com/office/drawing/2014/main" id="{569580BB-73D7-4B38-BAF5-B925B4E10DBB}"/>
              </a:ext>
            </a:extLst>
          </p:cNvPr>
          <p:cNvSpPr txBox="1">
            <a:spLocks noGrp="1"/>
          </p:cNvSpPr>
          <p:nvPr>
            <p:ph type="title" idx="4294967295"/>
          </p:nvPr>
        </p:nvSpPr>
        <p:spPr>
          <a:xfrm>
            <a:off x="457200" y="610962"/>
            <a:ext cx="11277600" cy="858610"/>
          </a:xfrm>
          <a:prstGeom prst="rect">
            <a:avLst/>
          </a:prstGeom>
        </p:spPr>
        <p:txBody>
          <a:bodyPr spcFirstLastPara="1" vert="horz" wrap="square" lIns="121900" tIns="121900" rIns="121900" bIns="121900" rtlCol="0" anchor="ctr" anchorCtr="0">
            <a:noAutofit/>
          </a:bodyPr>
          <a:lstStyle/>
          <a:p>
            <a:pPr lvl="0" algn="ctr"/>
            <a:r>
              <a:rPr lang="en-US">
                <a:solidFill>
                  <a:srgbClr val="2683C6"/>
                </a:solidFill>
                <a:latin typeface="Verdana" panose="020B0604030504040204" pitchFamily="34" charset="0"/>
                <a:ea typeface="Verdana" panose="020B0604030504040204" pitchFamily="34" charset="0"/>
              </a:rPr>
              <a:t>DIRECT LOANS 2022-2023 (NO CHANGES)</a:t>
            </a:r>
            <a:endParaRPr>
              <a:solidFill>
                <a:srgbClr val="2683C6"/>
              </a:solidFill>
              <a:latin typeface="Verdana" panose="020B0604030504040204" pitchFamily="34" charset="0"/>
              <a:ea typeface="Verdana" panose="020B0604030504040204" pitchFamily="34" charset="0"/>
            </a:endParaRPr>
          </a:p>
        </p:txBody>
      </p:sp>
      <p:sp>
        <p:nvSpPr>
          <p:cNvPr id="3" name="Content Placeholder 2"/>
          <p:cNvSpPr>
            <a:spLocks noGrp="1"/>
          </p:cNvSpPr>
          <p:nvPr>
            <p:ph type="body" idx="4294967295"/>
          </p:nvPr>
        </p:nvSpPr>
        <p:spPr>
          <a:xfrm>
            <a:off x="545347" y="5026253"/>
            <a:ext cx="11101306" cy="1525587"/>
          </a:xfrm>
        </p:spPr>
        <p:txBody>
          <a:bodyPr>
            <a:normAutofit lnSpcReduction="10000"/>
          </a:bodyPr>
          <a:lstStyle/>
          <a:p>
            <a:pPr marL="0" indent="0">
              <a:buNone/>
            </a:pPr>
            <a:r>
              <a:rPr lang="en-US" sz="2400"/>
              <a:t>Undergraduate Independent Students and Dependent Students whose parents have been denied the PLUS Loan are eligible for additional Direct Unsubsidized Loans ($4,000 as freshmen and sophomores and $5,000 as juniors and seniors).</a:t>
            </a:r>
          </a:p>
          <a:p>
            <a:endParaRPr lang="en-US"/>
          </a:p>
        </p:txBody>
      </p:sp>
    </p:spTree>
    <p:extLst>
      <p:ext uri="{BB962C8B-B14F-4D97-AF65-F5344CB8AC3E}">
        <p14:creationId xmlns:p14="http://schemas.microsoft.com/office/powerpoint/2010/main" val="23100736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3" name="Rectangle 2">
            <a:extLst>
              <a:ext uri="{FF2B5EF4-FFF2-40B4-BE49-F238E27FC236}">
                <a16:creationId xmlns:a16="http://schemas.microsoft.com/office/drawing/2014/main" id="{3946B4FC-91F8-41F9-9688-6D7CC4F3EB24}"/>
              </a:ext>
            </a:extLst>
          </p:cNvPr>
          <p:cNvSpPr/>
          <p:nvPr/>
        </p:nvSpPr>
        <p:spPr>
          <a:xfrm>
            <a:off x="443410" y="810985"/>
            <a:ext cx="3709568" cy="56769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Google Shape;189;p12"/>
          <p:cNvSpPr txBox="1">
            <a:spLocks noGrp="1"/>
          </p:cNvSpPr>
          <p:nvPr>
            <p:ph type="title"/>
          </p:nvPr>
        </p:nvSpPr>
        <p:spPr>
          <a:xfrm>
            <a:off x="696686" y="1166604"/>
            <a:ext cx="3192461" cy="4711539"/>
          </a:xfrm>
          <a:prstGeom prst="rect">
            <a:avLst/>
          </a:prstGeom>
        </p:spPr>
        <p:txBody>
          <a:bodyPr spcFirstLastPara="1" vert="horz" lIns="91440" tIns="45720" rIns="91440" bIns="45720" rtlCol="0" anchor="ctr" anchorCtr="0">
            <a:normAutofit/>
          </a:bodyPr>
          <a:lstStyle/>
          <a:p>
            <a:pPr algn="ctr"/>
            <a:r>
              <a:rPr lang="en-US" sz="3200"/>
              <a:t>FEDERAL PARENT PLUS LOAN</a:t>
            </a:r>
          </a:p>
        </p:txBody>
      </p:sp>
      <p:sp>
        <p:nvSpPr>
          <p:cNvPr id="2" name="Rectangle 1">
            <a:extLst>
              <a:ext uri="{FF2B5EF4-FFF2-40B4-BE49-F238E27FC236}">
                <a16:creationId xmlns:a16="http://schemas.microsoft.com/office/drawing/2014/main" id="{7EEB1E98-2823-415D-AC47-F2BAC2B88919}"/>
              </a:ext>
            </a:extLst>
          </p:cNvPr>
          <p:cNvSpPr/>
          <p:nvPr/>
        </p:nvSpPr>
        <p:spPr>
          <a:xfrm>
            <a:off x="4152978" y="614407"/>
            <a:ext cx="7860477" cy="58734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Placeholder 4">
            <a:extLst>
              <a:ext uri="{FF2B5EF4-FFF2-40B4-BE49-F238E27FC236}">
                <a16:creationId xmlns:a16="http://schemas.microsoft.com/office/drawing/2014/main" id="{7175463E-D84A-4D3E-9726-5D482C90F622}"/>
              </a:ext>
            </a:extLst>
          </p:cNvPr>
          <p:cNvSpPr>
            <a:spLocks noGrp="1"/>
          </p:cNvSpPr>
          <p:nvPr>
            <p:ph type="body" idx="4294967295"/>
          </p:nvPr>
        </p:nvSpPr>
        <p:spPr>
          <a:xfrm>
            <a:off x="4320845" y="370113"/>
            <a:ext cx="7427745" cy="5909417"/>
          </a:xfrm>
        </p:spPr>
        <p:txBody>
          <a:bodyPr vert="horz" lIns="91440" tIns="45720" rIns="91440" bIns="45720" rtlCol="0" anchor="ctr">
            <a:normAutofit/>
          </a:bodyPr>
          <a:lstStyle/>
          <a:p>
            <a:r>
              <a:rPr lang="en-US" sz="2400" dirty="0"/>
              <a:t>Parent PLUS</a:t>
            </a:r>
            <a:br>
              <a:rPr lang="en-US" sz="2400" dirty="0"/>
            </a:br>
            <a:endParaRPr lang="en-US" sz="1050" dirty="0"/>
          </a:p>
          <a:p>
            <a:pPr lvl="1"/>
            <a:r>
              <a:rPr lang="en-US" sz="2200" dirty="0"/>
              <a:t>Loan to parents of dependent students</a:t>
            </a:r>
            <a:br>
              <a:rPr lang="en-US" sz="2200" dirty="0"/>
            </a:br>
            <a:endParaRPr lang="en-US" sz="1050" dirty="0"/>
          </a:p>
          <a:p>
            <a:pPr lvl="1"/>
            <a:r>
              <a:rPr lang="en-US" sz="2200" dirty="0"/>
              <a:t>Loan limits are up to the cost of attendance less any financial aid received</a:t>
            </a:r>
            <a:br>
              <a:rPr lang="en-US" sz="2200" dirty="0"/>
            </a:br>
            <a:endParaRPr lang="en-US" sz="1050" dirty="0"/>
          </a:p>
          <a:p>
            <a:pPr lvl="1"/>
            <a:r>
              <a:rPr lang="en-US" sz="2200" dirty="0"/>
              <a:t>Interest rate is 7.54% fixed*</a:t>
            </a:r>
            <a:br>
              <a:rPr lang="en-US" sz="2200" dirty="0"/>
            </a:br>
            <a:endParaRPr lang="en-US" sz="1050" dirty="0"/>
          </a:p>
          <a:p>
            <a:pPr lvl="1"/>
            <a:r>
              <a:rPr lang="en-US" sz="2200" dirty="0"/>
              <a:t>Repayment begins within 60 days of full disbursement; payments may be deferred while the student is in school</a:t>
            </a:r>
            <a:br>
              <a:rPr lang="en-US" sz="2200" dirty="0"/>
            </a:br>
            <a:endParaRPr lang="en-US" sz="1050" dirty="0"/>
          </a:p>
          <a:p>
            <a:pPr lvl="1"/>
            <a:r>
              <a:rPr lang="en-US" sz="2200" dirty="0"/>
              <a:t>FAFSA completion is required</a:t>
            </a:r>
          </a:p>
        </p:txBody>
      </p:sp>
      <p:sp>
        <p:nvSpPr>
          <p:cNvPr id="7" name="TextBox 6">
            <a:extLst>
              <a:ext uri="{FF2B5EF4-FFF2-40B4-BE49-F238E27FC236}">
                <a16:creationId xmlns:a16="http://schemas.microsoft.com/office/drawing/2014/main" id="{2BF06DDC-3F6C-4B76-8186-A48C94F0D967}"/>
              </a:ext>
            </a:extLst>
          </p:cNvPr>
          <p:cNvSpPr txBox="1"/>
          <p:nvPr/>
        </p:nvSpPr>
        <p:spPr>
          <a:xfrm>
            <a:off x="4465264" y="5879814"/>
            <a:ext cx="7342336" cy="584775"/>
          </a:xfrm>
          <a:prstGeom prst="rect">
            <a:avLst/>
          </a:prstGeom>
          <a:noFill/>
        </p:spPr>
        <p:txBody>
          <a:bodyPr wrap="square">
            <a:spAutoFit/>
          </a:bodyPr>
          <a:lstStyle/>
          <a:p>
            <a:pPr defTabSz="914377" fontAlgn="base">
              <a:spcBef>
                <a:spcPct val="0"/>
              </a:spcBef>
              <a:spcAft>
                <a:spcPct val="0"/>
              </a:spcAft>
            </a:pPr>
            <a:r>
              <a:rPr lang="en-US" sz="1600" dirty="0">
                <a:solidFill>
                  <a:srgbClr val="2683C6"/>
                </a:solidFill>
                <a:latin typeface="Verdana" panose="020B0604030504040204" pitchFamily="34" charset="0"/>
                <a:ea typeface="Verdana" panose="020B0604030504040204" pitchFamily="34" charset="0"/>
              </a:rPr>
              <a:t>*Interest rates recalculated annually and are effective July 1st based on the 10-year Treasury note index plus 4.6%, capped at 10.5%</a:t>
            </a:r>
          </a:p>
        </p:txBody>
      </p:sp>
    </p:spTree>
    <p:extLst>
      <p:ext uri="{BB962C8B-B14F-4D97-AF65-F5344CB8AC3E}">
        <p14:creationId xmlns:p14="http://schemas.microsoft.com/office/powerpoint/2010/main" val="7482358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3265714" y="3695366"/>
            <a:ext cx="7989876" cy="1475013"/>
          </a:xfrm>
          <a:prstGeom prst="rect">
            <a:avLst/>
          </a:prstGeom>
        </p:spPr>
        <p:txBody>
          <a:bodyPr spcFirstLastPara="1" vert="horz" wrap="square" lIns="121900" tIns="121900" rIns="121900" bIns="121900" rtlCol="0" anchor="b" anchorCtr="0">
            <a:noAutofit/>
          </a:bodyPr>
          <a:lstStyle/>
          <a:p>
            <a:r>
              <a:rPr lang="en-US" sz="3200" dirty="0">
                <a:solidFill>
                  <a:schemeClr val="bg1"/>
                </a:solidFill>
              </a:rPr>
              <a:t>Ohio Financial Aid programs 2022-2023</a:t>
            </a:r>
          </a:p>
        </p:txBody>
      </p:sp>
      <p:sp>
        <p:nvSpPr>
          <p:cNvPr id="4" name="Rectangle 3">
            <a:extLst>
              <a:ext uri="{FF2B5EF4-FFF2-40B4-BE49-F238E27FC236}">
                <a16:creationId xmlns:a16="http://schemas.microsoft.com/office/drawing/2014/main" id="{DB95F581-D2C2-4098-8763-6B42CF700B81}"/>
              </a:ext>
            </a:extLst>
          </p:cNvPr>
          <p:cNvSpPr/>
          <p:nvPr/>
        </p:nvSpPr>
        <p:spPr>
          <a:xfrm>
            <a:off x="11284237" y="2764971"/>
            <a:ext cx="653143" cy="381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564;p37">
            <a:extLst>
              <a:ext uri="{FF2B5EF4-FFF2-40B4-BE49-F238E27FC236}">
                <a16:creationId xmlns:a16="http://schemas.microsoft.com/office/drawing/2014/main" id="{BDA272DF-A2E7-E50E-72EA-B2ABAB4D4B4D}"/>
              </a:ext>
            </a:extLst>
          </p:cNvPr>
          <p:cNvSpPr/>
          <p:nvPr/>
        </p:nvSpPr>
        <p:spPr>
          <a:xfrm>
            <a:off x="1274235" y="3695366"/>
            <a:ext cx="1381880" cy="1831280"/>
          </a:xfrm>
          <a:custGeom>
            <a:avLst/>
            <a:gdLst/>
            <a:ahLst/>
            <a:cxnLst/>
            <a:rect l="l" t="t" r="r" b="b"/>
            <a:pathLst>
              <a:path w="11983" h="15880" fill="none" extrusionOk="0">
                <a:moveTo>
                  <a:pt x="5992" y="0"/>
                </a:moveTo>
                <a:lnTo>
                  <a:pt x="5992" y="0"/>
                </a:lnTo>
                <a:lnTo>
                  <a:pt x="5675" y="0"/>
                </a:lnTo>
                <a:lnTo>
                  <a:pt x="5383" y="25"/>
                </a:lnTo>
                <a:lnTo>
                  <a:pt x="5091" y="73"/>
                </a:lnTo>
                <a:lnTo>
                  <a:pt x="4774" y="122"/>
                </a:lnTo>
                <a:lnTo>
                  <a:pt x="4506" y="195"/>
                </a:lnTo>
                <a:lnTo>
                  <a:pt x="4214" y="268"/>
                </a:lnTo>
                <a:lnTo>
                  <a:pt x="3654" y="463"/>
                </a:lnTo>
                <a:lnTo>
                  <a:pt x="3142" y="731"/>
                </a:lnTo>
                <a:lnTo>
                  <a:pt x="2631" y="1023"/>
                </a:lnTo>
                <a:lnTo>
                  <a:pt x="2192" y="1364"/>
                </a:lnTo>
                <a:lnTo>
                  <a:pt x="1754" y="1754"/>
                </a:lnTo>
                <a:lnTo>
                  <a:pt x="1364" y="2192"/>
                </a:lnTo>
                <a:lnTo>
                  <a:pt x="1023" y="2631"/>
                </a:lnTo>
                <a:lnTo>
                  <a:pt x="731" y="3142"/>
                </a:lnTo>
                <a:lnTo>
                  <a:pt x="463" y="3653"/>
                </a:lnTo>
                <a:lnTo>
                  <a:pt x="268" y="4214"/>
                </a:lnTo>
                <a:lnTo>
                  <a:pt x="195" y="4506"/>
                </a:lnTo>
                <a:lnTo>
                  <a:pt x="122" y="4774"/>
                </a:lnTo>
                <a:lnTo>
                  <a:pt x="73" y="5090"/>
                </a:lnTo>
                <a:lnTo>
                  <a:pt x="25" y="5383"/>
                </a:lnTo>
                <a:lnTo>
                  <a:pt x="0" y="5675"/>
                </a:lnTo>
                <a:lnTo>
                  <a:pt x="0" y="5991"/>
                </a:lnTo>
                <a:lnTo>
                  <a:pt x="0" y="5991"/>
                </a:lnTo>
                <a:lnTo>
                  <a:pt x="25" y="6430"/>
                </a:lnTo>
                <a:lnTo>
                  <a:pt x="73" y="6868"/>
                </a:lnTo>
                <a:lnTo>
                  <a:pt x="147" y="7331"/>
                </a:lnTo>
                <a:lnTo>
                  <a:pt x="268" y="7769"/>
                </a:lnTo>
                <a:lnTo>
                  <a:pt x="390" y="8208"/>
                </a:lnTo>
                <a:lnTo>
                  <a:pt x="561" y="8646"/>
                </a:lnTo>
                <a:lnTo>
                  <a:pt x="731" y="9085"/>
                </a:lnTo>
                <a:lnTo>
                  <a:pt x="926" y="9523"/>
                </a:lnTo>
                <a:lnTo>
                  <a:pt x="1145" y="9937"/>
                </a:lnTo>
                <a:lnTo>
                  <a:pt x="1389" y="10375"/>
                </a:lnTo>
                <a:lnTo>
                  <a:pt x="1900" y="11179"/>
                </a:lnTo>
                <a:lnTo>
                  <a:pt x="2436" y="11958"/>
                </a:lnTo>
                <a:lnTo>
                  <a:pt x="2996" y="12689"/>
                </a:lnTo>
                <a:lnTo>
                  <a:pt x="3556" y="13371"/>
                </a:lnTo>
                <a:lnTo>
                  <a:pt x="4092" y="13980"/>
                </a:lnTo>
                <a:lnTo>
                  <a:pt x="4603" y="14540"/>
                </a:lnTo>
                <a:lnTo>
                  <a:pt x="5066" y="15003"/>
                </a:lnTo>
                <a:lnTo>
                  <a:pt x="5724" y="15636"/>
                </a:lnTo>
                <a:lnTo>
                  <a:pt x="5992" y="15880"/>
                </a:lnTo>
                <a:lnTo>
                  <a:pt x="5992" y="15880"/>
                </a:lnTo>
                <a:lnTo>
                  <a:pt x="6260" y="15636"/>
                </a:lnTo>
                <a:lnTo>
                  <a:pt x="6917" y="15003"/>
                </a:lnTo>
                <a:lnTo>
                  <a:pt x="7380" y="14540"/>
                </a:lnTo>
                <a:lnTo>
                  <a:pt x="7891" y="13980"/>
                </a:lnTo>
                <a:lnTo>
                  <a:pt x="8427" y="13371"/>
                </a:lnTo>
                <a:lnTo>
                  <a:pt x="8987" y="12689"/>
                </a:lnTo>
                <a:lnTo>
                  <a:pt x="9548" y="11958"/>
                </a:lnTo>
                <a:lnTo>
                  <a:pt x="10083" y="11179"/>
                </a:lnTo>
                <a:lnTo>
                  <a:pt x="10595" y="10375"/>
                </a:lnTo>
                <a:lnTo>
                  <a:pt x="10838" y="9937"/>
                </a:lnTo>
                <a:lnTo>
                  <a:pt x="11058" y="9523"/>
                </a:lnTo>
                <a:lnTo>
                  <a:pt x="11252" y="9085"/>
                </a:lnTo>
                <a:lnTo>
                  <a:pt x="11423" y="8646"/>
                </a:lnTo>
                <a:lnTo>
                  <a:pt x="11593" y="8208"/>
                </a:lnTo>
                <a:lnTo>
                  <a:pt x="11715" y="7769"/>
                </a:lnTo>
                <a:lnTo>
                  <a:pt x="11837" y="7331"/>
                </a:lnTo>
                <a:lnTo>
                  <a:pt x="11910" y="6868"/>
                </a:lnTo>
                <a:lnTo>
                  <a:pt x="11959" y="6430"/>
                </a:lnTo>
                <a:lnTo>
                  <a:pt x="11983" y="5991"/>
                </a:lnTo>
                <a:lnTo>
                  <a:pt x="11983" y="5991"/>
                </a:lnTo>
                <a:lnTo>
                  <a:pt x="11983" y="5675"/>
                </a:lnTo>
                <a:lnTo>
                  <a:pt x="11959" y="5383"/>
                </a:lnTo>
                <a:lnTo>
                  <a:pt x="11910" y="5090"/>
                </a:lnTo>
                <a:lnTo>
                  <a:pt x="11861" y="4774"/>
                </a:lnTo>
                <a:lnTo>
                  <a:pt x="11788" y="4506"/>
                </a:lnTo>
                <a:lnTo>
                  <a:pt x="11715" y="4214"/>
                </a:lnTo>
                <a:lnTo>
                  <a:pt x="11520" y="3653"/>
                </a:lnTo>
                <a:lnTo>
                  <a:pt x="11252" y="3142"/>
                </a:lnTo>
                <a:lnTo>
                  <a:pt x="10960" y="2631"/>
                </a:lnTo>
                <a:lnTo>
                  <a:pt x="10619" y="2192"/>
                </a:lnTo>
                <a:lnTo>
                  <a:pt x="10229" y="1754"/>
                </a:lnTo>
                <a:lnTo>
                  <a:pt x="9791" y="1364"/>
                </a:lnTo>
                <a:lnTo>
                  <a:pt x="9353" y="1023"/>
                </a:lnTo>
                <a:lnTo>
                  <a:pt x="8841" y="731"/>
                </a:lnTo>
                <a:lnTo>
                  <a:pt x="8330" y="463"/>
                </a:lnTo>
                <a:lnTo>
                  <a:pt x="7770" y="268"/>
                </a:lnTo>
                <a:lnTo>
                  <a:pt x="7477" y="195"/>
                </a:lnTo>
                <a:lnTo>
                  <a:pt x="7209" y="122"/>
                </a:lnTo>
                <a:lnTo>
                  <a:pt x="6893" y="73"/>
                </a:lnTo>
                <a:lnTo>
                  <a:pt x="6601" y="25"/>
                </a:lnTo>
                <a:lnTo>
                  <a:pt x="6308" y="0"/>
                </a:lnTo>
                <a:lnTo>
                  <a:pt x="5992" y="0"/>
                </a:lnTo>
                <a:lnTo>
                  <a:pt x="5992" y="0"/>
                </a:lnTo>
                <a:close/>
                <a:moveTo>
                  <a:pt x="5992" y="8549"/>
                </a:moveTo>
                <a:lnTo>
                  <a:pt x="5992" y="8549"/>
                </a:lnTo>
                <a:lnTo>
                  <a:pt x="5724" y="8549"/>
                </a:lnTo>
                <a:lnTo>
                  <a:pt x="5480" y="8500"/>
                </a:lnTo>
                <a:lnTo>
                  <a:pt x="5237" y="8451"/>
                </a:lnTo>
                <a:lnTo>
                  <a:pt x="4993" y="8354"/>
                </a:lnTo>
                <a:lnTo>
                  <a:pt x="4774" y="8257"/>
                </a:lnTo>
                <a:lnTo>
                  <a:pt x="4555" y="8110"/>
                </a:lnTo>
                <a:lnTo>
                  <a:pt x="4360" y="7964"/>
                </a:lnTo>
                <a:lnTo>
                  <a:pt x="4189" y="7794"/>
                </a:lnTo>
                <a:lnTo>
                  <a:pt x="4019" y="7623"/>
                </a:lnTo>
                <a:lnTo>
                  <a:pt x="3873" y="7428"/>
                </a:lnTo>
                <a:lnTo>
                  <a:pt x="3727" y="7209"/>
                </a:lnTo>
                <a:lnTo>
                  <a:pt x="3629" y="6990"/>
                </a:lnTo>
                <a:lnTo>
                  <a:pt x="3532" y="6746"/>
                </a:lnTo>
                <a:lnTo>
                  <a:pt x="3483" y="6503"/>
                </a:lnTo>
                <a:lnTo>
                  <a:pt x="3434" y="6259"/>
                </a:lnTo>
                <a:lnTo>
                  <a:pt x="3434" y="5991"/>
                </a:lnTo>
                <a:lnTo>
                  <a:pt x="3434" y="5991"/>
                </a:lnTo>
                <a:lnTo>
                  <a:pt x="3434" y="5724"/>
                </a:lnTo>
                <a:lnTo>
                  <a:pt x="3483" y="5480"/>
                </a:lnTo>
                <a:lnTo>
                  <a:pt x="3532" y="5236"/>
                </a:lnTo>
                <a:lnTo>
                  <a:pt x="3629" y="4993"/>
                </a:lnTo>
                <a:lnTo>
                  <a:pt x="3727" y="4774"/>
                </a:lnTo>
                <a:lnTo>
                  <a:pt x="3873" y="4555"/>
                </a:lnTo>
                <a:lnTo>
                  <a:pt x="4019" y="4360"/>
                </a:lnTo>
                <a:lnTo>
                  <a:pt x="4189" y="4189"/>
                </a:lnTo>
                <a:lnTo>
                  <a:pt x="4360" y="4019"/>
                </a:lnTo>
                <a:lnTo>
                  <a:pt x="4555" y="3873"/>
                </a:lnTo>
                <a:lnTo>
                  <a:pt x="4774" y="3726"/>
                </a:lnTo>
                <a:lnTo>
                  <a:pt x="4993" y="3629"/>
                </a:lnTo>
                <a:lnTo>
                  <a:pt x="5237" y="3532"/>
                </a:lnTo>
                <a:lnTo>
                  <a:pt x="5480" y="3483"/>
                </a:lnTo>
                <a:lnTo>
                  <a:pt x="5724" y="3434"/>
                </a:lnTo>
                <a:lnTo>
                  <a:pt x="5992" y="3434"/>
                </a:lnTo>
                <a:lnTo>
                  <a:pt x="5992" y="3434"/>
                </a:lnTo>
                <a:lnTo>
                  <a:pt x="6260" y="3434"/>
                </a:lnTo>
                <a:lnTo>
                  <a:pt x="6503" y="3483"/>
                </a:lnTo>
                <a:lnTo>
                  <a:pt x="6747" y="3532"/>
                </a:lnTo>
                <a:lnTo>
                  <a:pt x="6990" y="3629"/>
                </a:lnTo>
                <a:lnTo>
                  <a:pt x="7209" y="3726"/>
                </a:lnTo>
                <a:lnTo>
                  <a:pt x="7429" y="3873"/>
                </a:lnTo>
                <a:lnTo>
                  <a:pt x="7623" y="4019"/>
                </a:lnTo>
                <a:lnTo>
                  <a:pt x="7794" y="4189"/>
                </a:lnTo>
                <a:lnTo>
                  <a:pt x="7964" y="4360"/>
                </a:lnTo>
                <a:lnTo>
                  <a:pt x="8111" y="4555"/>
                </a:lnTo>
                <a:lnTo>
                  <a:pt x="8257" y="4774"/>
                </a:lnTo>
                <a:lnTo>
                  <a:pt x="8354" y="4993"/>
                </a:lnTo>
                <a:lnTo>
                  <a:pt x="8452" y="5236"/>
                </a:lnTo>
                <a:lnTo>
                  <a:pt x="8500" y="5480"/>
                </a:lnTo>
                <a:lnTo>
                  <a:pt x="8549" y="5724"/>
                </a:lnTo>
                <a:lnTo>
                  <a:pt x="8549" y="5991"/>
                </a:lnTo>
                <a:lnTo>
                  <a:pt x="8549" y="5991"/>
                </a:lnTo>
                <a:lnTo>
                  <a:pt x="8549" y="6259"/>
                </a:lnTo>
                <a:lnTo>
                  <a:pt x="8500" y="6503"/>
                </a:lnTo>
                <a:lnTo>
                  <a:pt x="8452" y="6746"/>
                </a:lnTo>
                <a:lnTo>
                  <a:pt x="8354" y="6990"/>
                </a:lnTo>
                <a:lnTo>
                  <a:pt x="8257" y="7209"/>
                </a:lnTo>
                <a:lnTo>
                  <a:pt x="8111" y="7428"/>
                </a:lnTo>
                <a:lnTo>
                  <a:pt x="7964" y="7623"/>
                </a:lnTo>
                <a:lnTo>
                  <a:pt x="7794" y="7794"/>
                </a:lnTo>
                <a:lnTo>
                  <a:pt x="7623" y="7964"/>
                </a:lnTo>
                <a:lnTo>
                  <a:pt x="7429" y="8110"/>
                </a:lnTo>
                <a:lnTo>
                  <a:pt x="7209" y="8257"/>
                </a:lnTo>
                <a:lnTo>
                  <a:pt x="6990" y="8354"/>
                </a:lnTo>
                <a:lnTo>
                  <a:pt x="6747" y="8451"/>
                </a:lnTo>
                <a:lnTo>
                  <a:pt x="6503" y="8500"/>
                </a:lnTo>
                <a:lnTo>
                  <a:pt x="6260" y="8549"/>
                </a:lnTo>
                <a:lnTo>
                  <a:pt x="5992" y="8549"/>
                </a:lnTo>
                <a:lnTo>
                  <a:pt x="5992" y="8549"/>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7053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3" name="Rectangle 2">
            <a:extLst>
              <a:ext uri="{FF2B5EF4-FFF2-40B4-BE49-F238E27FC236}">
                <a16:creationId xmlns:a16="http://schemas.microsoft.com/office/drawing/2014/main" id="{3946B4FC-91F8-41F9-9688-6D7CC4F3EB24}"/>
              </a:ext>
            </a:extLst>
          </p:cNvPr>
          <p:cNvSpPr/>
          <p:nvPr/>
        </p:nvSpPr>
        <p:spPr>
          <a:xfrm>
            <a:off x="443410" y="810985"/>
            <a:ext cx="3709568" cy="56769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Google Shape;189;p12"/>
          <p:cNvSpPr txBox="1">
            <a:spLocks noGrp="1"/>
          </p:cNvSpPr>
          <p:nvPr>
            <p:ph type="title"/>
          </p:nvPr>
        </p:nvSpPr>
        <p:spPr>
          <a:xfrm>
            <a:off x="696686" y="1166604"/>
            <a:ext cx="3192461" cy="4711539"/>
          </a:xfrm>
          <a:prstGeom prst="rect">
            <a:avLst/>
          </a:prstGeom>
        </p:spPr>
        <p:txBody>
          <a:bodyPr spcFirstLastPara="1" vert="horz" lIns="91440" tIns="45720" rIns="91440" bIns="45720" rtlCol="0" anchor="ctr" anchorCtr="0">
            <a:normAutofit/>
          </a:bodyPr>
          <a:lstStyle/>
          <a:p>
            <a:pPr algn="ctr"/>
            <a:r>
              <a:rPr lang="en-US" sz="3200" dirty="0">
                <a:solidFill>
                  <a:schemeClr val="bg1"/>
                </a:solidFill>
              </a:rPr>
              <a:t>OHIO FINANCIAL AID PROGRAM UPDATES</a:t>
            </a:r>
            <a:endParaRPr lang="en-US" sz="3200" dirty="0"/>
          </a:p>
        </p:txBody>
      </p:sp>
      <p:sp>
        <p:nvSpPr>
          <p:cNvPr id="2" name="Rectangle 1">
            <a:extLst>
              <a:ext uri="{FF2B5EF4-FFF2-40B4-BE49-F238E27FC236}">
                <a16:creationId xmlns:a16="http://schemas.microsoft.com/office/drawing/2014/main" id="{7EEB1E98-2823-415D-AC47-F2BAC2B88919}"/>
              </a:ext>
            </a:extLst>
          </p:cNvPr>
          <p:cNvSpPr/>
          <p:nvPr/>
        </p:nvSpPr>
        <p:spPr>
          <a:xfrm>
            <a:off x="4152978" y="614407"/>
            <a:ext cx="7860477" cy="58734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Placeholder 4">
            <a:extLst>
              <a:ext uri="{FF2B5EF4-FFF2-40B4-BE49-F238E27FC236}">
                <a16:creationId xmlns:a16="http://schemas.microsoft.com/office/drawing/2014/main" id="{7175463E-D84A-4D3E-9726-5D482C90F622}"/>
              </a:ext>
            </a:extLst>
          </p:cNvPr>
          <p:cNvSpPr>
            <a:spLocks noGrp="1"/>
          </p:cNvSpPr>
          <p:nvPr>
            <p:ph type="body" idx="4294967295"/>
          </p:nvPr>
        </p:nvSpPr>
        <p:spPr>
          <a:xfrm>
            <a:off x="4320845" y="370113"/>
            <a:ext cx="7427745" cy="5909417"/>
          </a:xfrm>
        </p:spPr>
        <p:txBody>
          <a:bodyPr vert="horz" lIns="91440" tIns="45720" rIns="91440" bIns="45720" rtlCol="0" anchor="ctr">
            <a:normAutofit/>
          </a:bodyPr>
          <a:lstStyle/>
          <a:p>
            <a:r>
              <a:rPr lang="en-US" sz="2400" dirty="0"/>
              <a:t>Ohio College Opportunity Grant (OCOG)</a:t>
            </a:r>
            <a:br>
              <a:rPr lang="en-US" sz="2400" dirty="0"/>
            </a:br>
            <a:endParaRPr lang="en-US" sz="1050" dirty="0"/>
          </a:p>
          <a:p>
            <a:pPr lvl="1"/>
            <a:r>
              <a:rPr lang="en-US" sz="2200" dirty="0"/>
              <a:t>Public = $2,700</a:t>
            </a:r>
            <a:br>
              <a:rPr lang="en-US" sz="2200" dirty="0"/>
            </a:br>
            <a:endParaRPr lang="en-US" sz="1050" dirty="0"/>
          </a:p>
          <a:p>
            <a:pPr lvl="1"/>
            <a:r>
              <a:rPr lang="en-US" sz="2200" dirty="0"/>
              <a:t>Private = $4,200</a:t>
            </a:r>
            <a:br>
              <a:rPr lang="en-US" sz="2200" dirty="0"/>
            </a:br>
            <a:endParaRPr lang="en-US" sz="1050" dirty="0"/>
          </a:p>
          <a:p>
            <a:pPr lvl="1"/>
            <a:r>
              <a:rPr lang="en-US" sz="2200" dirty="0"/>
              <a:t>Proprietary = $1,600</a:t>
            </a:r>
          </a:p>
        </p:txBody>
      </p:sp>
    </p:spTree>
    <p:extLst>
      <p:ext uri="{BB962C8B-B14F-4D97-AF65-F5344CB8AC3E}">
        <p14:creationId xmlns:p14="http://schemas.microsoft.com/office/powerpoint/2010/main" val="28786537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oogle Shape;189;p12">
            <a:extLst>
              <a:ext uri="{FF2B5EF4-FFF2-40B4-BE49-F238E27FC236}">
                <a16:creationId xmlns:a16="http://schemas.microsoft.com/office/drawing/2014/main" id="{096BDFFF-DC8A-48CA-9274-0C912F403397}"/>
              </a:ext>
            </a:extLst>
          </p:cNvPr>
          <p:cNvSpPr txBox="1">
            <a:spLocks noGrp="1"/>
          </p:cNvSpPr>
          <p:nvPr>
            <p:ph type="title"/>
          </p:nvPr>
        </p:nvSpPr>
        <p:spPr>
          <a:prstGeom prst="rect">
            <a:avLst/>
          </a:prstGeom>
        </p:spPr>
        <p:txBody>
          <a:bodyPr spcFirstLastPara="1" vert="horz" wrap="square" lIns="121900" tIns="121900" rIns="121900" bIns="121900" rtlCol="0" anchor="ctr" anchorCtr="0">
            <a:noAutofit/>
          </a:bodyPr>
          <a:lstStyle/>
          <a:p>
            <a:pPr lvl="0"/>
            <a:r>
              <a:rPr lang="en-US" sz="3200" dirty="0">
                <a:solidFill>
                  <a:schemeClr val="bg1"/>
                </a:solidFill>
              </a:rPr>
              <a:t>OHIO FINANCIAL AID PROGRAM UPDATES</a:t>
            </a:r>
            <a:endParaRPr sz="3200" dirty="0"/>
          </a:p>
        </p:txBody>
      </p:sp>
      <p:sp>
        <p:nvSpPr>
          <p:cNvPr id="3" name="Content Placeholder 2"/>
          <p:cNvSpPr>
            <a:spLocks noGrp="1"/>
          </p:cNvSpPr>
          <p:nvPr>
            <p:ph type="body" idx="4294967295"/>
          </p:nvPr>
        </p:nvSpPr>
        <p:spPr>
          <a:xfrm>
            <a:off x="575894" y="2035630"/>
            <a:ext cx="11029616" cy="4680856"/>
          </a:xfrm>
        </p:spPr>
        <p:txBody>
          <a:bodyPr>
            <a:normAutofit fontScale="62500" lnSpcReduction="20000"/>
          </a:bodyPr>
          <a:lstStyle/>
          <a:p>
            <a:pPr>
              <a:buSzPct val="85000"/>
            </a:pPr>
            <a:r>
              <a:rPr lang="en-US" sz="3500" b="1" dirty="0"/>
              <a:t>Ohio Safety Officers College Memorial Fund </a:t>
            </a:r>
            <a:r>
              <a:rPr lang="en-US" sz="3500" dirty="0"/>
              <a:t>awards will be 100% of tuition and fees at public colleges and $8,606 at private colleges.</a:t>
            </a:r>
          </a:p>
          <a:p>
            <a:pPr>
              <a:buSzPct val="85000"/>
            </a:pPr>
            <a:endParaRPr lang="en-US" sz="2200" dirty="0"/>
          </a:p>
          <a:p>
            <a:pPr>
              <a:buSzPct val="85000"/>
            </a:pPr>
            <a:r>
              <a:rPr lang="en-US" sz="3500" b="1" dirty="0"/>
              <a:t>Ohio National Guard (ONG) </a:t>
            </a:r>
            <a:r>
              <a:rPr lang="en-US" sz="3500" dirty="0"/>
              <a:t>awards 100% of instructional and general fee charges at public institutions and up to $11,492 at private institutions.</a:t>
            </a:r>
          </a:p>
          <a:p>
            <a:pPr>
              <a:buSzPct val="85000"/>
            </a:pPr>
            <a:endParaRPr lang="en-US" sz="2400" dirty="0"/>
          </a:p>
          <a:p>
            <a:pPr>
              <a:buSzPct val="85000"/>
            </a:pPr>
            <a:r>
              <a:rPr lang="en-US" sz="3500" b="1" dirty="0"/>
              <a:t>Ohio War Orphans </a:t>
            </a:r>
            <a:r>
              <a:rPr lang="en-US" sz="3500" dirty="0"/>
              <a:t>will be 80% of tuition and fees at public colleges and $6,170 at private colleges.</a:t>
            </a:r>
          </a:p>
          <a:p>
            <a:pPr>
              <a:buSzPct val="85000"/>
            </a:pPr>
            <a:endParaRPr lang="en-US" sz="2400" dirty="0"/>
          </a:p>
          <a:p>
            <a:r>
              <a:rPr lang="en-US" sz="3500" b="1" dirty="0"/>
              <a:t>Nursing Education Assistance Loan Program (NEALP)</a:t>
            </a:r>
          </a:p>
          <a:p>
            <a:pPr lvl="1"/>
            <a:r>
              <a:rPr lang="en-US" sz="2900" dirty="0"/>
              <a:t>RN = $1,620</a:t>
            </a:r>
          </a:p>
          <a:p>
            <a:pPr lvl="1"/>
            <a:r>
              <a:rPr lang="en-US" sz="2900" dirty="0"/>
              <a:t>Nurse Educators = $6,000</a:t>
            </a:r>
          </a:p>
          <a:p>
            <a:pPr marL="745048" lvl="1" indent="0">
              <a:buNone/>
            </a:pPr>
            <a:r>
              <a:rPr lang="en-US" sz="2900" b="1" dirty="0">
                <a:solidFill>
                  <a:srgbClr val="FF0000"/>
                </a:solidFill>
              </a:rPr>
              <a:t>SET IN AUGUST</a:t>
            </a:r>
          </a:p>
          <a:p>
            <a:pPr>
              <a:buSzPct val="85000"/>
            </a:pPr>
            <a:endParaRPr lang="en-US" sz="2400" dirty="0">
              <a:latin typeface="Roboto Condensed Light" panose="02000000000000000000" pitchFamily="2" charset="0"/>
              <a:ea typeface="Roboto Condensed Light" panose="02000000000000000000" pitchFamily="2" charset="0"/>
            </a:endParaRPr>
          </a:p>
          <a:p>
            <a:pPr>
              <a:buSzPct val="85000"/>
            </a:pPr>
            <a:endParaRPr lang="en-US" sz="2400" dirty="0"/>
          </a:p>
          <a:p>
            <a:pPr>
              <a:buSzPct val="85000"/>
            </a:pPr>
            <a:endParaRPr lang="en-US" sz="2200" dirty="0"/>
          </a:p>
        </p:txBody>
      </p:sp>
    </p:spTree>
    <p:extLst>
      <p:ext uri="{BB962C8B-B14F-4D97-AF65-F5344CB8AC3E}">
        <p14:creationId xmlns:p14="http://schemas.microsoft.com/office/powerpoint/2010/main" val="420960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3" name="Rectangle 2">
            <a:extLst>
              <a:ext uri="{FF2B5EF4-FFF2-40B4-BE49-F238E27FC236}">
                <a16:creationId xmlns:a16="http://schemas.microsoft.com/office/drawing/2014/main" id="{3946B4FC-91F8-41F9-9688-6D7CC4F3EB24}"/>
              </a:ext>
            </a:extLst>
          </p:cNvPr>
          <p:cNvSpPr/>
          <p:nvPr/>
        </p:nvSpPr>
        <p:spPr>
          <a:xfrm>
            <a:off x="443410" y="810985"/>
            <a:ext cx="3709568" cy="56769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189" name="Google Shape;189;p12"/>
          <p:cNvSpPr txBox="1">
            <a:spLocks noGrp="1"/>
          </p:cNvSpPr>
          <p:nvPr>
            <p:ph type="title"/>
          </p:nvPr>
        </p:nvSpPr>
        <p:spPr>
          <a:xfrm>
            <a:off x="700993" y="1166604"/>
            <a:ext cx="3194401" cy="4711539"/>
          </a:xfrm>
          <a:prstGeom prst="rect">
            <a:avLst/>
          </a:prstGeom>
        </p:spPr>
        <p:txBody>
          <a:bodyPr spcFirstLastPara="1" vert="horz" lIns="91440" tIns="45720" rIns="91440" bIns="45720" rtlCol="0" anchor="ctr" anchorCtr="0">
            <a:normAutofit/>
          </a:bodyPr>
          <a:lstStyle/>
          <a:p>
            <a:pPr algn="ctr"/>
            <a:r>
              <a:rPr lang="en-US" sz="3200" dirty="0"/>
              <a:t>OVERVIEW OF FAFSA COMPLETIONS</a:t>
            </a:r>
          </a:p>
        </p:txBody>
      </p:sp>
      <p:sp>
        <p:nvSpPr>
          <p:cNvPr id="2" name="Rectangle 1">
            <a:extLst>
              <a:ext uri="{FF2B5EF4-FFF2-40B4-BE49-F238E27FC236}">
                <a16:creationId xmlns:a16="http://schemas.microsoft.com/office/drawing/2014/main" id="{7EEB1E98-2823-415D-AC47-F2BAC2B88919}"/>
              </a:ext>
            </a:extLst>
          </p:cNvPr>
          <p:cNvSpPr/>
          <p:nvPr/>
        </p:nvSpPr>
        <p:spPr>
          <a:xfrm>
            <a:off x="4149854" y="614407"/>
            <a:ext cx="7860477" cy="58734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33" name="Text Placeholder 4">
            <a:extLst>
              <a:ext uri="{FF2B5EF4-FFF2-40B4-BE49-F238E27FC236}">
                <a16:creationId xmlns:a16="http://schemas.microsoft.com/office/drawing/2014/main" id="{7175463E-D84A-4D3E-9726-5D482C90F622}"/>
              </a:ext>
            </a:extLst>
          </p:cNvPr>
          <p:cNvSpPr>
            <a:spLocks noGrp="1"/>
          </p:cNvSpPr>
          <p:nvPr>
            <p:ph type="body" idx="4294967295"/>
          </p:nvPr>
        </p:nvSpPr>
        <p:spPr>
          <a:xfrm>
            <a:off x="4596387" y="870857"/>
            <a:ext cx="7051327" cy="5529942"/>
          </a:xfrm>
        </p:spPr>
        <p:txBody>
          <a:bodyPr vert="horz" lIns="91440" tIns="45720" rIns="91440" bIns="45720" rtlCol="0" anchor="ctr">
            <a:normAutofit/>
          </a:bodyPr>
          <a:lstStyle/>
          <a:p>
            <a:pPr>
              <a:lnSpc>
                <a:spcPct val="90000"/>
              </a:lnSpc>
            </a:pPr>
            <a:r>
              <a:rPr lang="en-US" sz="2000" dirty="0"/>
              <a:t>As of 8/19/22 – Nationally, Class of 2022 is </a:t>
            </a:r>
            <a:r>
              <a:rPr lang="en-US" sz="2000" b="1" dirty="0"/>
              <a:t>UP 4.5% </a:t>
            </a:r>
            <a:r>
              <a:rPr lang="en-US" sz="2000" dirty="0"/>
              <a:t>compared to Class of 2021. </a:t>
            </a:r>
            <a:br>
              <a:rPr lang="en-US" sz="1900" dirty="0"/>
            </a:br>
            <a:endParaRPr lang="en-US" sz="1100" dirty="0"/>
          </a:p>
          <a:p>
            <a:pPr>
              <a:lnSpc>
                <a:spcPct val="90000"/>
              </a:lnSpc>
            </a:pPr>
            <a:r>
              <a:rPr lang="en-US" sz="2000" dirty="0"/>
              <a:t>Only 10 states have a decrease this year </a:t>
            </a:r>
            <a:br>
              <a:rPr lang="en-US" sz="1900" dirty="0"/>
            </a:br>
            <a:endParaRPr lang="en-US" sz="1100" dirty="0"/>
          </a:p>
          <a:p>
            <a:pPr>
              <a:lnSpc>
                <a:spcPct val="90000"/>
              </a:lnSpc>
            </a:pPr>
            <a:r>
              <a:rPr lang="en-US" sz="2000" dirty="0"/>
              <a:t>As of 8/19/22 – In Ohio, Class of 2022 was </a:t>
            </a:r>
            <a:r>
              <a:rPr lang="en-US" sz="2000" b="1" dirty="0"/>
              <a:t>UP 1.7% </a:t>
            </a:r>
            <a:r>
              <a:rPr lang="en-US" sz="2000" dirty="0"/>
              <a:t>compared to Class of 2021. </a:t>
            </a:r>
            <a:br>
              <a:rPr lang="en-US" sz="1900" dirty="0"/>
            </a:br>
            <a:r>
              <a:rPr lang="en-US" sz="1100" dirty="0"/>
              <a:t> </a:t>
            </a:r>
          </a:p>
          <a:p>
            <a:pPr>
              <a:lnSpc>
                <a:spcPct val="90000"/>
              </a:lnSpc>
            </a:pPr>
            <a:r>
              <a:rPr lang="en-US" sz="2000" dirty="0"/>
              <a:t>As of 8/19/22 – Ohio has the 19</a:t>
            </a:r>
            <a:r>
              <a:rPr lang="en-US" sz="2000" baseline="30000" dirty="0"/>
              <a:t>th</a:t>
            </a:r>
            <a:r>
              <a:rPr lang="en-US" sz="2000" dirty="0"/>
              <a:t> highest completion rate in the country with 56.2% of the Class of 2022 completing a FAFSA-down from 14</a:t>
            </a:r>
            <a:r>
              <a:rPr lang="en-US" sz="2000" baseline="30000" dirty="0"/>
              <a:t>th</a:t>
            </a:r>
            <a:r>
              <a:rPr lang="en-US" sz="2000" dirty="0"/>
              <a:t> last year</a:t>
            </a:r>
            <a:br>
              <a:rPr lang="en-US" sz="1900" dirty="0"/>
            </a:br>
            <a:endParaRPr lang="en-US" sz="1100" dirty="0"/>
          </a:p>
          <a:p>
            <a:pPr>
              <a:lnSpc>
                <a:spcPct val="90000"/>
              </a:lnSpc>
            </a:pPr>
            <a:r>
              <a:rPr lang="en-US" sz="2000" dirty="0"/>
              <a:t>Ohio Department of Higher Education offered a FAFSA22 grants to support FAFSA completion and made major improvements to the FAFSA data site</a:t>
            </a:r>
            <a:endParaRPr lang="en-US" sz="1100" dirty="0"/>
          </a:p>
          <a:p>
            <a:pPr>
              <a:lnSpc>
                <a:spcPct val="90000"/>
              </a:lnSpc>
            </a:pPr>
            <a:r>
              <a:rPr lang="en-US" sz="2000" dirty="0"/>
              <a:t>We have work to do and should probably expect a drop in higher ed enrollment again this fall.</a:t>
            </a:r>
            <a:br>
              <a:rPr lang="en-US" sz="1400" dirty="0"/>
            </a:br>
            <a:endParaRPr lang="en-US" sz="1400" dirty="0"/>
          </a:p>
        </p:txBody>
      </p:sp>
    </p:spTree>
    <p:extLst>
      <p:ext uri="{BB962C8B-B14F-4D97-AF65-F5344CB8AC3E}">
        <p14:creationId xmlns:p14="http://schemas.microsoft.com/office/powerpoint/2010/main" val="18870887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3141722" y="3686441"/>
            <a:ext cx="8142515" cy="1475013"/>
          </a:xfrm>
          <a:prstGeom prst="rect">
            <a:avLst/>
          </a:prstGeom>
        </p:spPr>
        <p:txBody>
          <a:bodyPr spcFirstLastPara="1" vert="horz" wrap="square" lIns="121900" tIns="121900" rIns="121900" bIns="121900" rtlCol="0" anchor="b" anchorCtr="0">
            <a:noAutofit/>
          </a:bodyPr>
          <a:lstStyle/>
          <a:p>
            <a:r>
              <a:rPr lang="en-US" dirty="0">
                <a:solidFill>
                  <a:schemeClr val="bg1"/>
                </a:solidFill>
              </a:rPr>
              <a:t>resources</a:t>
            </a:r>
          </a:p>
        </p:txBody>
      </p:sp>
      <p:sp>
        <p:nvSpPr>
          <p:cNvPr id="4" name="Rectangle 3">
            <a:extLst>
              <a:ext uri="{FF2B5EF4-FFF2-40B4-BE49-F238E27FC236}">
                <a16:creationId xmlns:a16="http://schemas.microsoft.com/office/drawing/2014/main" id="{DB95F581-D2C2-4098-8763-6B42CF700B81}"/>
              </a:ext>
            </a:extLst>
          </p:cNvPr>
          <p:cNvSpPr/>
          <p:nvPr/>
        </p:nvSpPr>
        <p:spPr>
          <a:xfrm>
            <a:off x="11284237" y="2764971"/>
            <a:ext cx="653143" cy="381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pSp>
        <p:nvGrpSpPr>
          <p:cNvPr id="11" name="Google Shape;901;p37">
            <a:extLst>
              <a:ext uri="{FF2B5EF4-FFF2-40B4-BE49-F238E27FC236}">
                <a16:creationId xmlns:a16="http://schemas.microsoft.com/office/drawing/2014/main" id="{35421463-C1D5-4AE9-B693-8658FEC45BA0}"/>
              </a:ext>
            </a:extLst>
          </p:cNvPr>
          <p:cNvGrpSpPr/>
          <p:nvPr/>
        </p:nvGrpSpPr>
        <p:grpSpPr>
          <a:xfrm>
            <a:off x="1168241" y="3686441"/>
            <a:ext cx="1320338" cy="2093297"/>
            <a:chOff x="6718575" y="2318625"/>
            <a:chExt cx="256950" cy="407375"/>
          </a:xfrm>
        </p:grpSpPr>
        <p:sp>
          <p:nvSpPr>
            <p:cNvPr id="12" name="Google Shape;902;p37">
              <a:extLst>
                <a:ext uri="{FF2B5EF4-FFF2-40B4-BE49-F238E27FC236}">
                  <a16:creationId xmlns:a16="http://schemas.microsoft.com/office/drawing/2014/main" id="{3CCE9892-E731-4AF9-BD33-3B3E5FF62174}"/>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25400" cap="rnd" cmpd="sng">
              <a:solidFill>
                <a:srgbClr val="FFFF66"/>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903;p37">
              <a:extLst>
                <a:ext uri="{FF2B5EF4-FFF2-40B4-BE49-F238E27FC236}">
                  <a16:creationId xmlns:a16="http://schemas.microsoft.com/office/drawing/2014/main" id="{5C40422A-0F20-47A8-B756-695EFD18DCAF}"/>
                </a:ext>
              </a:extLst>
            </p:cNvPr>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25400" cap="rnd" cmpd="sng">
              <a:solidFill>
                <a:srgbClr val="FFFF66"/>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904;p37">
              <a:extLst>
                <a:ext uri="{FF2B5EF4-FFF2-40B4-BE49-F238E27FC236}">
                  <a16:creationId xmlns:a16="http://schemas.microsoft.com/office/drawing/2014/main" id="{516E8B82-734C-4CF0-B416-DD339E44CF4E}"/>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25400" cap="rnd" cmpd="sng">
              <a:solidFill>
                <a:srgbClr val="FFFF66"/>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905;p37">
              <a:extLst>
                <a:ext uri="{FF2B5EF4-FFF2-40B4-BE49-F238E27FC236}">
                  <a16:creationId xmlns:a16="http://schemas.microsoft.com/office/drawing/2014/main" id="{FB9FC8F2-E709-4410-B102-BB2A4A205DEA}"/>
                </a:ext>
              </a:extLst>
            </p:cNvPr>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25400" cap="rnd" cmpd="sng">
              <a:solidFill>
                <a:srgbClr val="FFFF66"/>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906;p37">
              <a:extLst>
                <a:ext uri="{FF2B5EF4-FFF2-40B4-BE49-F238E27FC236}">
                  <a16:creationId xmlns:a16="http://schemas.microsoft.com/office/drawing/2014/main" id="{63AAF95F-9F7B-4D78-8087-779DD6C51333}"/>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25400" cap="rnd" cmpd="sng">
              <a:solidFill>
                <a:srgbClr val="FFFF66"/>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907;p37">
              <a:extLst>
                <a:ext uri="{FF2B5EF4-FFF2-40B4-BE49-F238E27FC236}">
                  <a16:creationId xmlns:a16="http://schemas.microsoft.com/office/drawing/2014/main" id="{4903427F-F44C-4DD4-919C-68E2E9111D4F}"/>
                </a:ext>
              </a:extLst>
            </p:cNvPr>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25400" cap="rnd" cmpd="sng">
              <a:solidFill>
                <a:srgbClr val="FFFF66"/>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908;p37">
              <a:extLst>
                <a:ext uri="{FF2B5EF4-FFF2-40B4-BE49-F238E27FC236}">
                  <a16:creationId xmlns:a16="http://schemas.microsoft.com/office/drawing/2014/main" id="{A71A1C1E-C468-40C1-85DD-556130ED460B}"/>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25400" cap="rnd" cmpd="sng">
              <a:solidFill>
                <a:srgbClr val="FFFF66"/>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909;p37">
              <a:extLst>
                <a:ext uri="{FF2B5EF4-FFF2-40B4-BE49-F238E27FC236}">
                  <a16:creationId xmlns:a16="http://schemas.microsoft.com/office/drawing/2014/main" id="{582D44FD-81F1-4000-A92A-64659383A6A1}"/>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noFill/>
            <a:ln w="25400" cap="rnd" cmpd="sng">
              <a:solidFill>
                <a:srgbClr val="FFFF66"/>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39496189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121900" tIns="121900" rIns="121900" bIns="121900" anchor="ctr" anchorCtr="0">
            <a:noAutofit/>
          </a:bodyPr>
          <a:lstStyle/>
          <a:p>
            <a:r>
              <a:rPr lang="en-US" dirty="0"/>
              <a:t>RESOURCES FROM FEDERAL STUDENT AID</a:t>
            </a:r>
            <a:endParaRPr dirty="0"/>
          </a:p>
        </p:txBody>
      </p:sp>
      <p:sp>
        <p:nvSpPr>
          <p:cNvPr id="9" name="Text Placeholder 4">
            <a:extLst>
              <a:ext uri="{FF2B5EF4-FFF2-40B4-BE49-F238E27FC236}">
                <a16:creationId xmlns:a16="http://schemas.microsoft.com/office/drawing/2014/main" id="{60E64B71-1068-4D17-84C9-B1911EE76375}"/>
              </a:ext>
            </a:extLst>
          </p:cNvPr>
          <p:cNvSpPr txBox="1">
            <a:spLocks/>
          </p:cNvSpPr>
          <p:nvPr/>
        </p:nvSpPr>
        <p:spPr>
          <a:xfrm>
            <a:off x="575894" y="2018509"/>
            <a:ext cx="11029616" cy="4709652"/>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9pPr>
          </a:lstStyle>
          <a:p>
            <a:pPr marL="592661" marR="0" lvl="0" indent="-457200" algn="l" defTabSz="1219140" rtl="0" eaLnBrk="1" fontAlgn="auto" latinLnBrk="0" hangingPunct="1">
              <a:lnSpc>
                <a:spcPct val="100000"/>
              </a:lnSpc>
              <a:spcBef>
                <a:spcPts val="800"/>
              </a:spcBef>
              <a:spcAft>
                <a:spcPts val="0"/>
              </a:spcAft>
              <a:buClr>
                <a:srgbClr val="2683C6"/>
              </a:buClr>
              <a:buSzPct val="120000"/>
              <a:buFont typeface="Wingdings" panose="05000000000000000000" pitchFamily="2" charset="2"/>
              <a:buChar char="§"/>
              <a:tabLst/>
              <a:defRPr/>
            </a:pPr>
            <a:r>
              <a:rPr kumimoji="0" lang="en-US" sz="2400" b="0" i="0" u="none" strike="noStrike" kern="0" cap="none" spc="0" normalizeH="0" baseline="0" noProof="0" dirty="0">
                <a:ln>
                  <a:noFill/>
                </a:ln>
                <a:solidFill>
                  <a:srgbClr val="2683C6"/>
                </a:solidFill>
                <a:effectLst/>
                <a:uLnTx/>
                <a:uFillTx/>
                <a:latin typeface="Verdana" panose="020B0604030504040204" pitchFamily="34" charset="0"/>
                <a:ea typeface="Verdana" panose="020B0604030504040204" pitchFamily="34" charset="0"/>
                <a:sym typeface="Roboto Condensed Light"/>
              </a:rPr>
              <a:t>View and download resources from the office of Federal Student Aid (</a:t>
            </a:r>
            <a:r>
              <a:rPr kumimoji="0" lang="en-US" sz="2400" b="0" i="0" u="none" strike="noStrike" kern="0" cap="none" spc="0" normalizeH="0" baseline="0" noProof="0" dirty="0">
                <a:ln>
                  <a:noFill/>
                </a:ln>
                <a:solidFill>
                  <a:srgbClr val="00B0F0"/>
                </a:solidFill>
                <a:effectLst/>
                <a:uLnTx/>
                <a:uFillTx/>
                <a:latin typeface="Verdana" panose="020B0604030504040204" pitchFamily="34" charset="0"/>
                <a:ea typeface="Verdana" panose="020B0604030504040204" pitchFamily="34" charset="0"/>
                <a:sym typeface="Roboto Condensed Light"/>
                <a:hlinkClick r:id="rId3" action="ppaction://hlinkfile">
                  <a:extLst>
                    <a:ext uri="{A12FA001-AC4F-418D-AE19-62706E023703}">
                      <ahyp:hlinkClr xmlns:ahyp="http://schemas.microsoft.com/office/drawing/2018/hyperlinkcolor" val="tx"/>
                    </a:ext>
                  </a:extLst>
                </a:hlinkClick>
              </a:rPr>
              <a:t>studentaid.ed.gov/</a:t>
            </a:r>
            <a:r>
              <a:rPr kumimoji="0" lang="en-US" sz="2400" b="0" i="0" u="none" strike="noStrike" kern="0" cap="none" spc="0" normalizeH="0" baseline="0" noProof="0" dirty="0" err="1">
                <a:ln>
                  <a:noFill/>
                </a:ln>
                <a:solidFill>
                  <a:srgbClr val="00B0F0"/>
                </a:solidFill>
                <a:effectLst/>
                <a:uLnTx/>
                <a:uFillTx/>
                <a:latin typeface="Verdana" panose="020B0604030504040204" pitchFamily="34" charset="0"/>
                <a:ea typeface="Verdana" panose="020B0604030504040204" pitchFamily="34" charset="0"/>
                <a:sym typeface="Roboto Condensed Light"/>
                <a:hlinkClick r:id="rId3" action="ppaction://hlinkfile">
                  <a:extLst>
                    <a:ext uri="{A12FA001-AC4F-418D-AE19-62706E023703}">
                      <ahyp:hlinkClr xmlns:ahyp="http://schemas.microsoft.com/office/drawing/2018/hyperlinkcolor" val="tx"/>
                    </a:ext>
                  </a:extLst>
                </a:hlinkClick>
              </a:rPr>
              <a:t>sa</a:t>
            </a:r>
            <a:r>
              <a:rPr kumimoji="0" lang="en-US" sz="2400" b="0" i="0" u="none" strike="noStrike" kern="0" cap="none" spc="0" normalizeH="0" baseline="0" noProof="0" dirty="0">
                <a:ln>
                  <a:noFill/>
                </a:ln>
                <a:solidFill>
                  <a:srgbClr val="00B0F0"/>
                </a:solidFill>
                <a:effectLst/>
                <a:uLnTx/>
                <a:uFillTx/>
                <a:latin typeface="Verdana" panose="020B0604030504040204" pitchFamily="34" charset="0"/>
                <a:ea typeface="Verdana" panose="020B0604030504040204" pitchFamily="34" charset="0"/>
                <a:sym typeface="Roboto Condensed Light"/>
                <a:hlinkClick r:id="rId3" action="ppaction://hlinkfile">
                  <a:extLst>
                    <a:ext uri="{A12FA001-AC4F-418D-AE19-62706E023703}">
                      <ahyp:hlinkClr xmlns:ahyp="http://schemas.microsoft.com/office/drawing/2018/hyperlinkcolor" val="tx"/>
                    </a:ext>
                  </a:extLst>
                </a:hlinkClick>
              </a:rPr>
              <a:t>/resources</a:t>
            </a:r>
            <a:r>
              <a:rPr kumimoji="0" lang="en-US" sz="2400" b="0" i="0" u="none" strike="noStrike" kern="0" cap="none" spc="0" normalizeH="0" baseline="0" noProof="0" dirty="0">
                <a:ln>
                  <a:noFill/>
                </a:ln>
                <a:solidFill>
                  <a:srgbClr val="2683C6"/>
                </a:solidFill>
                <a:effectLst/>
                <a:uLnTx/>
                <a:uFillTx/>
                <a:latin typeface="Verdana" panose="020B0604030504040204" pitchFamily="34" charset="0"/>
                <a:ea typeface="Verdana" panose="020B0604030504040204" pitchFamily="34" charset="0"/>
                <a:sym typeface="Roboto Condensed Light"/>
              </a:rPr>
              <a:t>). </a:t>
            </a:r>
            <a:br>
              <a:rPr kumimoji="0" lang="en-US" sz="2667" b="0" i="0" u="none" strike="noStrike" kern="0" cap="none" spc="0" normalizeH="0" baseline="0" noProof="0" dirty="0">
                <a:ln>
                  <a:noFill/>
                </a:ln>
                <a:solidFill>
                  <a:srgbClr val="2683C6"/>
                </a:solidFill>
                <a:effectLst/>
                <a:uLnTx/>
                <a:uFillTx/>
                <a:latin typeface="Verdana" panose="020B0604030504040204" pitchFamily="34" charset="0"/>
                <a:ea typeface="Verdana" panose="020B0604030504040204" pitchFamily="34" charset="0"/>
                <a:sym typeface="Roboto Condensed Light"/>
              </a:rPr>
            </a:br>
            <a:endParaRPr kumimoji="0" lang="en-US" sz="1333" b="0" i="0" u="none" strike="noStrike" kern="0" cap="none" spc="0" normalizeH="0" baseline="0" noProof="0" dirty="0">
              <a:ln>
                <a:noFill/>
              </a:ln>
              <a:solidFill>
                <a:srgbClr val="2683C6"/>
              </a:solidFill>
              <a:effectLst/>
              <a:uLnTx/>
              <a:uFillTx/>
              <a:latin typeface="Verdana" panose="020B0604030504040204" pitchFamily="34" charset="0"/>
              <a:ea typeface="Verdana" panose="020B0604030504040204" pitchFamily="34" charset="0"/>
              <a:sym typeface="Roboto Condensed Light"/>
            </a:endParaRPr>
          </a:p>
          <a:p>
            <a:pPr marL="1202231" marR="0" lvl="1" indent="-457200" algn="l" defTabSz="1219140" rtl="0" eaLnBrk="1" fontAlgn="auto" latinLnBrk="0" hangingPunct="1">
              <a:lnSpc>
                <a:spcPct val="100000"/>
              </a:lnSpc>
              <a:spcBef>
                <a:spcPts val="1333"/>
              </a:spcBef>
              <a:spcAft>
                <a:spcPts val="0"/>
              </a:spcAft>
              <a:buClr>
                <a:srgbClr val="2683C6"/>
              </a:buClr>
              <a:buSzPct val="100000"/>
              <a:buFont typeface="Wingdings" panose="05000000000000000000" pitchFamily="2" charset="2"/>
              <a:buChar char="§"/>
              <a:tabLst/>
              <a:defRPr/>
            </a:pPr>
            <a:r>
              <a:rPr kumimoji="0" lang="en-US" sz="2200" b="0" i="0" u="none" strike="noStrike" kern="0" cap="none" spc="0" normalizeH="0" baseline="0" noProof="0" dirty="0">
                <a:ln>
                  <a:noFill/>
                </a:ln>
                <a:solidFill>
                  <a:srgbClr val="2683C6"/>
                </a:solidFill>
                <a:effectLst/>
                <a:uLnTx/>
                <a:uFillTx/>
                <a:latin typeface="Verdana" panose="020B0604030504040204" pitchFamily="34" charset="0"/>
                <a:ea typeface="Verdana" panose="020B0604030504040204" pitchFamily="34" charset="0"/>
                <a:sym typeface="Roboto Condensed Light"/>
              </a:rPr>
              <a:t>Publications, fact sheets, online tools, and other resources are available to help students prepare and pay for college.</a:t>
            </a:r>
          </a:p>
          <a:p>
            <a:pPr marL="1202231" marR="0" lvl="1" indent="-457200" algn="l" defTabSz="1219140" rtl="0" eaLnBrk="1" fontAlgn="auto" latinLnBrk="0" hangingPunct="1">
              <a:lnSpc>
                <a:spcPct val="100000"/>
              </a:lnSpc>
              <a:spcBef>
                <a:spcPts val="1333"/>
              </a:spcBef>
              <a:spcAft>
                <a:spcPts val="0"/>
              </a:spcAft>
              <a:buClr>
                <a:srgbClr val="2683C6"/>
              </a:buClr>
              <a:buSzPct val="100000"/>
              <a:buFont typeface="Wingdings" panose="05000000000000000000" pitchFamily="2" charset="2"/>
              <a:buChar char="§"/>
              <a:tabLst/>
              <a:defRPr/>
            </a:pPr>
            <a:r>
              <a:rPr kumimoji="0" lang="en-US" sz="2200" b="0" i="0" u="none" strike="noStrike" kern="0" cap="none" spc="0" normalizeH="0" baseline="0" noProof="0" dirty="0">
                <a:ln>
                  <a:noFill/>
                </a:ln>
                <a:solidFill>
                  <a:srgbClr val="2683C6"/>
                </a:solidFill>
                <a:effectLst/>
                <a:uLnTx/>
                <a:uFillTx/>
                <a:latin typeface="Verdana" panose="020B0604030504040204" pitchFamily="34" charset="0"/>
                <a:ea typeface="Verdana" panose="020B0604030504040204" pitchFamily="34" charset="0"/>
                <a:sym typeface="Roboto Condensed Light"/>
              </a:rPr>
              <a:t>Watch the years as both 2021-2022 and 2022-2023 documents </a:t>
            </a:r>
            <a:br>
              <a:rPr kumimoji="0" lang="en-US" sz="2200" b="0" i="0" u="none" strike="noStrike" kern="0" cap="none" spc="0" normalizeH="0" baseline="0" noProof="0" dirty="0">
                <a:ln>
                  <a:noFill/>
                </a:ln>
                <a:solidFill>
                  <a:srgbClr val="2683C6"/>
                </a:solidFill>
                <a:effectLst/>
                <a:uLnTx/>
                <a:uFillTx/>
                <a:latin typeface="Verdana" panose="020B0604030504040204" pitchFamily="34" charset="0"/>
                <a:ea typeface="Verdana" panose="020B0604030504040204" pitchFamily="34" charset="0"/>
                <a:sym typeface="Roboto Condensed Light"/>
              </a:rPr>
            </a:br>
            <a:r>
              <a:rPr kumimoji="0" lang="en-US" sz="2200" b="0" i="0" u="none" strike="noStrike" kern="0" cap="none" spc="0" normalizeH="0" baseline="0" noProof="0" dirty="0">
                <a:ln>
                  <a:noFill/>
                </a:ln>
                <a:solidFill>
                  <a:srgbClr val="2683C6"/>
                </a:solidFill>
                <a:effectLst/>
                <a:uLnTx/>
                <a:uFillTx/>
                <a:latin typeface="Verdana" panose="020B0604030504040204" pitchFamily="34" charset="0"/>
                <a:ea typeface="Verdana" panose="020B0604030504040204" pitchFamily="34" charset="0"/>
                <a:sym typeface="Roboto Condensed Light"/>
              </a:rPr>
              <a:t>will be available.</a:t>
            </a:r>
            <a:br>
              <a:rPr kumimoji="0" lang="en-US" sz="2667" b="0" i="0" u="none" strike="noStrike" kern="0" cap="none" spc="0" normalizeH="0" baseline="0" noProof="0" dirty="0">
                <a:ln>
                  <a:noFill/>
                </a:ln>
                <a:solidFill>
                  <a:srgbClr val="2683C6"/>
                </a:solidFill>
                <a:effectLst/>
                <a:uLnTx/>
                <a:uFillTx/>
                <a:latin typeface="Verdana" panose="020B0604030504040204" pitchFamily="34" charset="0"/>
                <a:ea typeface="Verdana" panose="020B0604030504040204" pitchFamily="34" charset="0"/>
                <a:sym typeface="Roboto Condensed Light"/>
              </a:rPr>
            </a:br>
            <a:r>
              <a:rPr kumimoji="0" lang="en-US" sz="2667" b="0" i="0" u="none" strike="noStrike" kern="0" cap="none" spc="0" normalizeH="0" baseline="0" noProof="0" dirty="0">
                <a:ln>
                  <a:noFill/>
                </a:ln>
                <a:solidFill>
                  <a:srgbClr val="2683C6"/>
                </a:solidFill>
                <a:effectLst/>
                <a:uLnTx/>
                <a:uFillTx/>
                <a:latin typeface="Verdana" panose="020B0604030504040204" pitchFamily="34" charset="0"/>
                <a:ea typeface="Verdana" panose="020B0604030504040204" pitchFamily="34" charset="0"/>
                <a:sym typeface="Roboto Condensed Light"/>
              </a:rPr>
              <a:t> </a:t>
            </a:r>
          </a:p>
          <a:p>
            <a:pPr marL="592661" marR="0" lvl="0" indent="-457200" algn="l" defTabSz="1219140" rtl="0" eaLnBrk="1" fontAlgn="auto" latinLnBrk="0" hangingPunct="1">
              <a:lnSpc>
                <a:spcPct val="100000"/>
              </a:lnSpc>
              <a:spcBef>
                <a:spcPts val="800"/>
              </a:spcBef>
              <a:spcAft>
                <a:spcPts val="0"/>
              </a:spcAft>
              <a:buClr>
                <a:srgbClr val="2683C6"/>
              </a:buClr>
              <a:buSzPct val="120000"/>
              <a:buFont typeface="Wingdings" panose="05000000000000000000" pitchFamily="2" charset="2"/>
              <a:buChar char="§"/>
              <a:tabLst/>
              <a:defRPr/>
            </a:pPr>
            <a:r>
              <a:rPr kumimoji="0" lang="en-US" sz="2400" b="0" i="0" u="none" strike="noStrike" kern="0" cap="none" spc="0" normalizeH="0" baseline="0" noProof="0" dirty="0">
                <a:ln>
                  <a:noFill/>
                </a:ln>
                <a:solidFill>
                  <a:srgbClr val="2683C6"/>
                </a:solidFill>
                <a:effectLst/>
                <a:uLnTx/>
                <a:uFillTx/>
                <a:latin typeface="Verdana" panose="020B0604030504040204" pitchFamily="34" charset="0"/>
                <a:ea typeface="Verdana" panose="020B0604030504040204" pitchFamily="34" charset="0"/>
                <a:sym typeface="Roboto Condensed Light"/>
              </a:rPr>
              <a:t>PDFs will continue to be available electronically.</a:t>
            </a:r>
          </a:p>
        </p:txBody>
      </p:sp>
    </p:spTree>
    <p:extLst>
      <p:ext uri="{BB962C8B-B14F-4D97-AF65-F5344CB8AC3E}">
        <p14:creationId xmlns:p14="http://schemas.microsoft.com/office/powerpoint/2010/main" val="20397359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121900" tIns="121900" rIns="121900" bIns="121900" anchor="ctr" anchorCtr="0">
            <a:noAutofit/>
          </a:bodyPr>
          <a:lstStyle/>
          <a:p>
            <a:r>
              <a:rPr lang="en-US" dirty="0"/>
              <a:t>RESOURCES FROM FEDERAL STUDENT AID</a:t>
            </a:r>
            <a:endParaRPr dirty="0"/>
          </a:p>
        </p:txBody>
      </p:sp>
      <p:sp>
        <p:nvSpPr>
          <p:cNvPr id="9" name="Text Placeholder 4">
            <a:extLst>
              <a:ext uri="{FF2B5EF4-FFF2-40B4-BE49-F238E27FC236}">
                <a16:creationId xmlns:a16="http://schemas.microsoft.com/office/drawing/2014/main" id="{60E64B71-1068-4D17-84C9-B1911EE76375}"/>
              </a:ext>
            </a:extLst>
          </p:cNvPr>
          <p:cNvSpPr txBox="1">
            <a:spLocks/>
          </p:cNvSpPr>
          <p:nvPr/>
        </p:nvSpPr>
        <p:spPr>
          <a:xfrm>
            <a:off x="575894" y="2018509"/>
            <a:ext cx="11029616" cy="4709652"/>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9pPr>
          </a:lstStyle>
          <a:p>
            <a:pPr marL="592661" marR="0" lvl="0" indent="-457200" algn="l" defTabSz="1219140" rtl="0" eaLnBrk="1" fontAlgn="auto" latinLnBrk="0" hangingPunct="1">
              <a:lnSpc>
                <a:spcPct val="100000"/>
              </a:lnSpc>
              <a:spcBef>
                <a:spcPts val="800"/>
              </a:spcBef>
              <a:spcAft>
                <a:spcPts val="0"/>
              </a:spcAft>
              <a:buClr>
                <a:srgbClr val="2683C6"/>
              </a:buClr>
              <a:buSzPct val="120000"/>
              <a:buFont typeface="Wingdings" panose="05000000000000000000" pitchFamily="2" charset="2"/>
              <a:buChar char="§"/>
              <a:tabLst/>
              <a:defRPr/>
            </a:pPr>
            <a:r>
              <a:rPr kumimoji="0" lang="en-US" sz="2400" b="0" i="0" u="none" strike="noStrike" kern="0" cap="none" spc="0" normalizeH="0" baseline="0" noProof="0" dirty="0">
                <a:ln>
                  <a:noFill/>
                </a:ln>
                <a:solidFill>
                  <a:srgbClr val="2683C6"/>
                </a:solidFill>
                <a:effectLst/>
                <a:uLnTx/>
                <a:uFillTx/>
                <a:latin typeface="Verdana" panose="020B0604030504040204" pitchFamily="34" charset="0"/>
                <a:ea typeface="Verdana" panose="020B0604030504040204" pitchFamily="34" charset="0"/>
                <a:sym typeface="Roboto Condensed Light"/>
              </a:rPr>
              <a:t>Federal student aid information is also readily available for individuals who may be assisting students. </a:t>
            </a:r>
            <a:br>
              <a:rPr kumimoji="0" lang="en-US" sz="2400" b="0" i="0" u="none" strike="noStrike" kern="0" cap="none" spc="0" normalizeH="0" baseline="0" noProof="0" dirty="0">
                <a:ln>
                  <a:noFill/>
                </a:ln>
                <a:solidFill>
                  <a:srgbClr val="2683C6"/>
                </a:solidFill>
                <a:effectLst/>
                <a:uLnTx/>
                <a:uFillTx/>
                <a:latin typeface="Verdana" panose="020B0604030504040204" pitchFamily="34" charset="0"/>
                <a:ea typeface="Verdana" panose="020B0604030504040204" pitchFamily="34" charset="0"/>
                <a:sym typeface="Roboto Condensed Light"/>
              </a:rPr>
            </a:br>
            <a:endParaRPr kumimoji="0" lang="en-US" sz="1050" b="0" i="0" u="none" strike="noStrike" kern="0" cap="none" spc="0" normalizeH="0" baseline="0" noProof="0" dirty="0">
              <a:ln>
                <a:noFill/>
              </a:ln>
              <a:solidFill>
                <a:srgbClr val="2683C6"/>
              </a:solidFill>
              <a:effectLst/>
              <a:uLnTx/>
              <a:uFillTx/>
              <a:latin typeface="Verdana" panose="020B0604030504040204" pitchFamily="34" charset="0"/>
              <a:ea typeface="Verdana" panose="020B0604030504040204" pitchFamily="34" charset="0"/>
              <a:sym typeface="Roboto Condensed Light"/>
            </a:endParaRPr>
          </a:p>
          <a:p>
            <a:pPr marL="1049861" marR="0" lvl="1" indent="-457200" algn="l" defTabSz="1219140" rtl="0" eaLnBrk="1" fontAlgn="auto" latinLnBrk="0" hangingPunct="1">
              <a:lnSpc>
                <a:spcPct val="100000"/>
              </a:lnSpc>
              <a:spcBef>
                <a:spcPts val="800"/>
              </a:spcBef>
              <a:spcAft>
                <a:spcPts val="0"/>
              </a:spcAft>
              <a:buClr>
                <a:srgbClr val="2683C6"/>
              </a:buClr>
              <a:buSzPct val="120000"/>
              <a:buFont typeface="Wingdings" panose="05000000000000000000" pitchFamily="2" charset="2"/>
              <a:buChar char="§"/>
              <a:tabLst/>
              <a:defRPr/>
            </a:pPr>
            <a:r>
              <a:rPr kumimoji="0" lang="en-US" sz="2200" b="0" i="0" u="none" strike="noStrike" kern="1200" cap="none" spc="0" normalizeH="0" baseline="0" noProof="0" dirty="0">
                <a:ln>
                  <a:noFill/>
                </a:ln>
                <a:solidFill>
                  <a:srgbClr val="263248"/>
                </a:solidFill>
                <a:effectLst/>
                <a:uLnTx/>
                <a:uFillTx/>
                <a:latin typeface="Verdana" panose="020B0604030504040204" pitchFamily="34" charset="0"/>
                <a:ea typeface="Verdana" panose="020B0604030504040204" pitchFamily="34" charset="0"/>
                <a:sym typeface="Roboto Condensed Light"/>
                <a:hlinkClick r:id="rId3"/>
              </a:rPr>
              <a:t>Home | Federal Student Aid - Financial Aid Toolkit </a:t>
            </a:r>
            <a:br>
              <a:rPr kumimoji="0" lang="en-US" sz="2200" b="0" i="0" u="none" strike="noStrike" kern="1200" cap="none" spc="0" normalizeH="0" baseline="0" noProof="0" dirty="0">
                <a:ln>
                  <a:noFill/>
                </a:ln>
                <a:solidFill>
                  <a:srgbClr val="263248"/>
                </a:solidFill>
                <a:effectLst/>
                <a:uLnTx/>
                <a:uFillTx/>
                <a:latin typeface="Verdana" panose="020B0604030504040204" pitchFamily="34" charset="0"/>
                <a:ea typeface="Verdana" panose="020B0604030504040204" pitchFamily="34" charset="0"/>
                <a:sym typeface="Roboto Condensed Light"/>
              </a:rPr>
            </a:br>
            <a:br>
              <a:rPr kumimoji="0" lang="en-US" sz="1050" b="0" i="0" u="none" strike="noStrike" kern="1200" cap="none" spc="0" normalizeH="0" baseline="0" noProof="0" dirty="0">
                <a:ln>
                  <a:noFill/>
                </a:ln>
                <a:solidFill>
                  <a:srgbClr val="263248"/>
                </a:solidFill>
                <a:effectLst/>
                <a:uLnTx/>
                <a:uFillTx/>
                <a:latin typeface="Roboto Condensed Light"/>
                <a:ea typeface="Roboto Condensed Light"/>
                <a:sym typeface="Roboto Condensed Light"/>
              </a:rPr>
            </a:br>
            <a:endParaRPr kumimoji="0" lang="en-US" sz="1050" b="0" i="0" u="none" strike="noStrike" kern="1200" cap="none" spc="0" normalizeH="0" baseline="0" noProof="0" dirty="0">
              <a:ln>
                <a:noFill/>
              </a:ln>
              <a:solidFill>
                <a:srgbClr val="263248"/>
              </a:solidFill>
              <a:effectLst/>
              <a:uLnTx/>
              <a:uFillTx/>
              <a:latin typeface="Roboto Condensed Light"/>
              <a:ea typeface="Roboto Condensed Light"/>
              <a:sym typeface="Roboto Condensed Light"/>
            </a:endParaRPr>
          </a:p>
          <a:p>
            <a:pPr marL="1049861" marR="0" lvl="1" indent="-457200" algn="l" defTabSz="1219140" rtl="0" eaLnBrk="1" fontAlgn="auto" latinLnBrk="0" hangingPunct="1">
              <a:lnSpc>
                <a:spcPct val="100000"/>
              </a:lnSpc>
              <a:spcBef>
                <a:spcPts val="800"/>
              </a:spcBef>
              <a:spcAft>
                <a:spcPts val="0"/>
              </a:spcAft>
              <a:buClr>
                <a:srgbClr val="2683C6"/>
              </a:buClr>
              <a:buSzPct val="120000"/>
              <a:buFont typeface="Wingdings" panose="05000000000000000000" pitchFamily="2" charset="2"/>
              <a:buChar char="§"/>
              <a:tabLst/>
              <a:defRPr/>
            </a:pPr>
            <a:r>
              <a:rPr kumimoji="0" lang="en-US" sz="2200" b="0" i="0" u="none" strike="noStrike" kern="0" cap="none" spc="0" normalizeH="0" baseline="0" noProof="0" dirty="0">
                <a:ln>
                  <a:noFill/>
                </a:ln>
                <a:solidFill>
                  <a:srgbClr val="2683C6"/>
                </a:solidFill>
                <a:effectLst/>
                <a:uLnTx/>
                <a:uFillTx/>
                <a:latin typeface="Verdana" panose="020B0604030504040204" pitchFamily="34" charset="0"/>
                <a:ea typeface="Verdana" panose="020B0604030504040204" pitchFamily="34" charset="0"/>
                <a:sym typeface="Roboto Condensed Light"/>
              </a:rPr>
              <a:t>Information for guidance counselors, college access professionals, nonprofit mentors, as well as anyone else who may serve as a liaison for the students before college.</a:t>
            </a:r>
          </a:p>
        </p:txBody>
      </p:sp>
    </p:spTree>
    <p:extLst>
      <p:ext uri="{BB962C8B-B14F-4D97-AF65-F5344CB8AC3E}">
        <p14:creationId xmlns:p14="http://schemas.microsoft.com/office/powerpoint/2010/main" val="26944027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3" name="Rectangle 2">
            <a:extLst>
              <a:ext uri="{FF2B5EF4-FFF2-40B4-BE49-F238E27FC236}">
                <a16:creationId xmlns:a16="http://schemas.microsoft.com/office/drawing/2014/main" id="{3946B4FC-91F8-41F9-9688-6D7CC4F3EB24}"/>
              </a:ext>
            </a:extLst>
          </p:cNvPr>
          <p:cNvSpPr/>
          <p:nvPr/>
        </p:nvSpPr>
        <p:spPr>
          <a:xfrm>
            <a:off x="443410" y="810985"/>
            <a:ext cx="3709568" cy="56769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189" name="Google Shape;189;p12"/>
          <p:cNvSpPr txBox="1">
            <a:spLocks noGrp="1"/>
          </p:cNvSpPr>
          <p:nvPr>
            <p:ph type="title"/>
          </p:nvPr>
        </p:nvSpPr>
        <p:spPr>
          <a:xfrm>
            <a:off x="576511" y="1184490"/>
            <a:ext cx="3443366" cy="4711539"/>
          </a:xfrm>
          <a:prstGeom prst="rect">
            <a:avLst/>
          </a:prstGeom>
        </p:spPr>
        <p:txBody>
          <a:bodyPr spcFirstLastPara="1" vert="horz" lIns="91440" tIns="45720" rIns="91440" bIns="45720" rtlCol="0" anchor="ctr" anchorCtr="0">
            <a:normAutofit/>
          </a:bodyPr>
          <a:lstStyle/>
          <a:p>
            <a:pPr algn="ctr"/>
            <a:r>
              <a:rPr lang="en-US" dirty="0"/>
              <a:t>COLLEGE ACCESS AND SCHOOL COUNSELORS CONTACT DATABASE</a:t>
            </a:r>
          </a:p>
        </p:txBody>
      </p:sp>
      <p:sp>
        <p:nvSpPr>
          <p:cNvPr id="2" name="Rectangle 1">
            <a:extLst>
              <a:ext uri="{FF2B5EF4-FFF2-40B4-BE49-F238E27FC236}">
                <a16:creationId xmlns:a16="http://schemas.microsoft.com/office/drawing/2014/main" id="{7EEB1E98-2823-415D-AC47-F2BAC2B88919}"/>
              </a:ext>
            </a:extLst>
          </p:cNvPr>
          <p:cNvSpPr/>
          <p:nvPr/>
        </p:nvSpPr>
        <p:spPr>
          <a:xfrm>
            <a:off x="4149854" y="603521"/>
            <a:ext cx="7860477" cy="58734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35459" marR="0" lvl="0" indent="0" algn="ctr" defTabSz="1219140" rtl="0" eaLnBrk="1" fontAlgn="auto" latinLnBrk="0" hangingPunct="1">
              <a:lnSpc>
                <a:spcPct val="100000"/>
              </a:lnSpc>
              <a:spcBef>
                <a:spcPts val="0"/>
              </a:spcBef>
              <a:spcAft>
                <a:spcPts val="0"/>
              </a:spcAft>
              <a:buClr>
                <a:srgbClr val="000000"/>
              </a:buClr>
              <a:buSzTx/>
              <a:buFontTx/>
              <a:buNone/>
              <a:tabLst/>
              <a:defRPr/>
            </a:pPr>
            <a:br>
              <a:rPr kumimoji="0" lang="en-US" sz="2400" b="0" i="0" u="none" strike="noStrike" kern="0" cap="none" spc="0" normalizeH="0" baseline="0" noProof="0" dirty="0">
                <a:ln>
                  <a:noFill/>
                </a:ln>
                <a:solidFill>
                  <a:srgbClr val="2683C6"/>
                </a:solidFill>
                <a:effectLst/>
                <a:uLnTx/>
                <a:uFillTx/>
                <a:latin typeface="Verdana" panose="020B0604030504040204" pitchFamily="34" charset="0"/>
                <a:ea typeface="Verdana" panose="020B0604030504040204" pitchFamily="34" charset="0"/>
                <a:cs typeface="Arial"/>
                <a:sym typeface="Arial"/>
              </a:rPr>
            </a:br>
            <a:br>
              <a:rPr kumimoji="0" lang="en-US" sz="2400" b="0" i="0" u="none" strike="noStrike" kern="0" cap="none" spc="0" normalizeH="0" baseline="0" noProof="0" dirty="0">
                <a:ln>
                  <a:noFill/>
                </a:ln>
                <a:solidFill>
                  <a:srgbClr val="2683C6"/>
                </a:solidFill>
                <a:effectLst/>
                <a:uLnTx/>
                <a:uFillTx/>
                <a:latin typeface="Verdana" panose="020B0604030504040204" pitchFamily="34" charset="0"/>
                <a:ea typeface="Verdana" panose="020B0604030504040204" pitchFamily="34" charset="0"/>
                <a:cs typeface="Arial"/>
                <a:sym typeface="Arial"/>
              </a:rPr>
            </a:br>
            <a:br>
              <a:rPr kumimoji="0" lang="en-US" sz="2400" b="0" i="0" u="none" strike="noStrike" kern="0" cap="none" spc="0" normalizeH="0" baseline="0" noProof="0" dirty="0">
                <a:ln>
                  <a:noFill/>
                </a:ln>
                <a:solidFill>
                  <a:srgbClr val="2683C6"/>
                </a:solidFill>
                <a:effectLst/>
                <a:uLnTx/>
                <a:uFillTx/>
                <a:latin typeface="Verdana" panose="020B0604030504040204" pitchFamily="34" charset="0"/>
                <a:ea typeface="Verdana" panose="020B0604030504040204" pitchFamily="34" charset="0"/>
                <a:cs typeface="Arial"/>
                <a:sym typeface="Arial"/>
              </a:rPr>
            </a:br>
            <a:r>
              <a:rPr kumimoji="0" lang="en-US" sz="2800" b="0" i="0" u="none" strike="noStrike" kern="0" cap="none" spc="0" normalizeH="0" baseline="0" noProof="0" dirty="0">
                <a:ln>
                  <a:noFill/>
                </a:ln>
                <a:solidFill>
                  <a:srgbClr val="2683C6"/>
                </a:solidFill>
                <a:effectLst/>
                <a:uLnTx/>
                <a:uFillTx/>
                <a:latin typeface="Verdana" panose="020B0604030504040204" pitchFamily="34" charset="0"/>
                <a:ea typeface="Verdana" panose="020B0604030504040204" pitchFamily="34" charset="0"/>
                <a:cs typeface="Arial"/>
                <a:sym typeface="Arial"/>
              </a:rPr>
              <a:t>Make sure you put your name and email address into our College Access and School Counselors Contact Database at: </a:t>
            </a:r>
            <a:br>
              <a:rPr kumimoji="0" lang="en-US" sz="2400" b="0" i="0" u="none" strike="noStrike" kern="0" cap="none" spc="0" normalizeH="0" baseline="0" noProof="0" dirty="0">
                <a:ln>
                  <a:noFill/>
                </a:ln>
                <a:solidFill>
                  <a:srgbClr val="2683C6"/>
                </a:solidFill>
                <a:effectLst/>
                <a:uLnTx/>
                <a:uFillTx/>
                <a:latin typeface="Verdana" panose="020B0604030504040204" pitchFamily="34" charset="0"/>
                <a:ea typeface="Verdana" panose="020B0604030504040204" pitchFamily="34" charset="0"/>
                <a:cs typeface="Arial"/>
                <a:sym typeface="Arial"/>
              </a:rPr>
            </a:br>
            <a:r>
              <a:rPr kumimoji="0" lang="en-US" sz="2800" b="0" i="0" u="none" strike="noStrike" kern="0" cap="none" spc="0" normalizeH="0" baseline="0" noProof="0" dirty="0">
                <a:ln>
                  <a:noFill/>
                </a:ln>
                <a:solidFill>
                  <a:srgbClr val="00B0F0"/>
                </a:solidFill>
                <a:effectLst/>
                <a:uLnTx/>
                <a:uFillTx/>
                <a:latin typeface="Verdana" panose="020B0604030504040204" pitchFamily="34" charset="0"/>
                <a:ea typeface="Verdana" panose="020B0604030504040204" pitchFamily="34" charset="0"/>
                <a:cs typeface="Arial"/>
                <a:sym typeface="Arial"/>
                <a:hlinkClick r:id="rId3">
                  <a:extLst>
                    <a:ext uri="{A12FA001-AC4F-418D-AE19-62706E023703}">
                      <ahyp:hlinkClr xmlns:ahyp="http://schemas.microsoft.com/office/drawing/2018/hyperlinkcolor" val="tx"/>
                    </a:ext>
                  </a:extLst>
                </a:hlinkClick>
              </a:rPr>
              <a:t>www.oasfaa.org</a:t>
            </a:r>
            <a:r>
              <a:rPr kumimoji="0" lang="en-US" sz="2800" b="0" i="0" u="none" strike="noStrike" kern="0" cap="none" spc="0" normalizeH="0" baseline="0" noProof="0" dirty="0">
                <a:ln>
                  <a:noFill/>
                </a:ln>
                <a:solidFill>
                  <a:srgbClr val="00B0F0"/>
                </a:solidFill>
                <a:effectLst/>
                <a:uLnTx/>
                <a:uFillTx/>
                <a:latin typeface="Verdana" panose="020B0604030504040204" pitchFamily="34" charset="0"/>
                <a:ea typeface="Verdana" panose="020B0604030504040204" pitchFamily="34" charset="0"/>
                <a:cs typeface="Arial"/>
                <a:sym typeface="Arial"/>
              </a:rPr>
              <a:t> </a:t>
            </a:r>
          </a:p>
          <a:p>
            <a:pPr marL="135459"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2000" b="0" i="0" u="none" strike="noStrike" kern="0" cap="none" spc="0" normalizeH="0" baseline="0" noProof="0" dirty="0">
                <a:ln>
                  <a:noFill/>
                </a:ln>
                <a:solidFill>
                  <a:srgbClr val="00B0F0"/>
                </a:solidFill>
                <a:effectLst/>
                <a:uLnTx/>
                <a:uFillTx/>
                <a:latin typeface="Verdana" panose="020B0604030504040204" pitchFamily="34" charset="0"/>
                <a:ea typeface="Verdana" panose="020B0604030504040204" pitchFamily="34" charset="0"/>
                <a:cs typeface="Arial"/>
                <a:sym typeface="Arial"/>
              </a:rPr>
              <a:t>(Click the “Resources” tab)</a:t>
            </a:r>
          </a:p>
        </p:txBody>
      </p:sp>
      <p:pic>
        <p:nvPicPr>
          <p:cNvPr id="8" name="Picture 7">
            <a:extLst>
              <a:ext uri="{FF2B5EF4-FFF2-40B4-BE49-F238E27FC236}">
                <a16:creationId xmlns:a16="http://schemas.microsoft.com/office/drawing/2014/main" id="{577739EC-C468-48CF-AD35-C8F03E3E74D2}"/>
              </a:ext>
            </a:extLst>
          </p:cNvPr>
          <p:cNvPicPr>
            <a:picLocks noChangeAspect="1"/>
          </p:cNvPicPr>
          <p:nvPr/>
        </p:nvPicPr>
        <p:blipFill rotWithShape="1">
          <a:blip r:embed="rId4"/>
          <a:srcRect l="5434" t="42446" r="39945" b="10573"/>
          <a:stretch/>
        </p:blipFill>
        <p:spPr>
          <a:xfrm>
            <a:off x="4412717" y="4084863"/>
            <a:ext cx="7337875" cy="1967585"/>
          </a:xfrm>
          <a:prstGeom prst="rect">
            <a:avLst/>
          </a:prstGeom>
        </p:spPr>
      </p:pic>
    </p:spTree>
    <p:extLst>
      <p:ext uri="{BB962C8B-B14F-4D97-AF65-F5344CB8AC3E}">
        <p14:creationId xmlns:p14="http://schemas.microsoft.com/office/powerpoint/2010/main" val="32990635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446315" y="523433"/>
            <a:ext cx="11244942" cy="1021600"/>
          </a:xfrm>
          <a:prstGeom prst="rect">
            <a:avLst/>
          </a:prstGeom>
        </p:spPr>
        <p:txBody>
          <a:bodyPr spcFirstLastPara="1" vert="horz" wrap="square" lIns="121900" tIns="121900" rIns="121900" bIns="121900" rtlCol="0" anchor="ctr" anchorCtr="0">
            <a:noAutofit/>
          </a:bodyPr>
          <a:lstStyle/>
          <a:p>
            <a:pPr algn="ctr"/>
            <a:r>
              <a:rPr lang="en-US" dirty="0">
                <a:solidFill>
                  <a:srgbClr val="2683C6"/>
                </a:solidFill>
                <a:latin typeface="Verdana" panose="020B0604030504040204" pitchFamily="34" charset="0"/>
                <a:ea typeface="Verdana" panose="020B0604030504040204" pitchFamily="34" charset="0"/>
              </a:rPr>
              <a:t>High School Financial Aid Nights</a:t>
            </a:r>
          </a:p>
        </p:txBody>
      </p:sp>
      <p:sp>
        <p:nvSpPr>
          <p:cNvPr id="2" name="Rectangle 1">
            <a:extLst>
              <a:ext uri="{FF2B5EF4-FFF2-40B4-BE49-F238E27FC236}">
                <a16:creationId xmlns:a16="http://schemas.microsoft.com/office/drawing/2014/main" id="{BC46D934-390E-4007-B2A1-16DF7846132B}"/>
              </a:ext>
            </a:extLst>
          </p:cNvPr>
          <p:cNvSpPr/>
          <p:nvPr/>
        </p:nvSpPr>
        <p:spPr>
          <a:xfrm>
            <a:off x="11223171" y="6085114"/>
            <a:ext cx="968829" cy="563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634EA5-5DC4-74E8-A3B6-F4E523BF1624}"/>
              </a:ext>
            </a:extLst>
          </p:cNvPr>
          <p:cNvSpPr txBox="1"/>
          <p:nvPr/>
        </p:nvSpPr>
        <p:spPr>
          <a:xfrm>
            <a:off x="251883" y="2054672"/>
            <a:ext cx="4451060" cy="3477875"/>
          </a:xfrm>
          <a:prstGeom prst="rect">
            <a:avLst/>
          </a:prstGeom>
          <a:noFill/>
        </p:spPr>
        <p:txBody>
          <a:bodyPr wrap="square" rtlCol="0">
            <a:spAutoFit/>
          </a:bodyPr>
          <a:lstStyle/>
          <a:p>
            <a:pPr marL="380990" indent="-380990" defTabSz="1219140">
              <a:buClr>
                <a:srgbClr val="2683C6"/>
              </a:buClr>
              <a:buSzPct val="120000"/>
              <a:buFont typeface="Wingdings" panose="05000000000000000000" pitchFamily="2" charset="2"/>
              <a:buChar char="§"/>
            </a:pPr>
            <a:r>
              <a:rPr lang="en-US" sz="2000" kern="0" dirty="0">
                <a:solidFill>
                  <a:srgbClr val="2683C6"/>
                </a:solidFill>
                <a:latin typeface="Verdana" panose="020B0604030504040204" pitchFamily="34" charset="0"/>
                <a:ea typeface="Verdana" panose="020B0604030504040204" pitchFamily="34" charset="0"/>
                <a:cs typeface="Arial"/>
                <a:sym typeface="Arial"/>
              </a:rPr>
              <a:t>The OASFAA Outreach Committee can help facilitate your school’s Financial Aid presentation even virtually. If you would like a presentation, please complete a request for a presenter on the OASFAA website.</a:t>
            </a:r>
            <a:br>
              <a:rPr lang="en-US" sz="2000" kern="0" dirty="0">
                <a:solidFill>
                  <a:srgbClr val="2683C6"/>
                </a:solidFill>
                <a:latin typeface="Verdana" panose="020B0604030504040204" pitchFamily="34" charset="0"/>
                <a:ea typeface="Verdana" panose="020B0604030504040204" pitchFamily="34" charset="0"/>
                <a:cs typeface="Arial"/>
                <a:sym typeface="Arial"/>
              </a:rPr>
            </a:br>
            <a:r>
              <a:rPr lang="en-US" sz="2000" kern="0" dirty="0">
                <a:solidFill>
                  <a:srgbClr val="2683C6"/>
                </a:solidFill>
                <a:latin typeface="Verdana" panose="020B0604030504040204" pitchFamily="34" charset="0"/>
                <a:ea typeface="Verdana" panose="020B0604030504040204" pitchFamily="34" charset="0"/>
                <a:cs typeface="Arial"/>
                <a:sym typeface="Arial"/>
              </a:rPr>
              <a:t> </a:t>
            </a:r>
          </a:p>
          <a:p>
            <a:pPr marL="380990" indent="-380990" defTabSz="1219140">
              <a:buClr>
                <a:srgbClr val="2683C6"/>
              </a:buClr>
              <a:buSzPct val="120000"/>
              <a:buFont typeface="Wingdings" panose="05000000000000000000" pitchFamily="2" charset="2"/>
              <a:buChar char="§"/>
            </a:pPr>
            <a:r>
              <a:rPr lang="en-US" sz="2000" kern="0" dirty="0">
                <a:solidFill>
                  <a:srgbClr val="2683C6"/>
                </a:solidFill>
                <a:latin typeface="Verdana" panose="020B0604030504040204" pitchFamily="34" charset="0"/>
                <a:ea typeface="Verdana" panose="020B0604030504040204" pitchFamily="34" charset="0"/>
                <a:cs typeface="Arial"/>
                <a:sym typeface="Arial"/>
              </a:rPr>
              <a:t>A pre-recorded session will be available.</a:t>
            </a:r>
          </a:p>
        </p:txBody>
      </p:sp>
      <p:pic>
        <p:nvPicPr>
          <p:cNvPr id="4" name="Picture 3">
            <a:extLst>
              <a:ext uri="{FF2B5EF4-FFF2-40B4-BE49-F238E27FC236}">
                <a16:creationId xmlns:a16="http://schemas.microsoft.com/office/drawing/2014/main" id="{BCA93C3E-7006-0458-790B-702EBFF0051A}"/>
              </a:ext>
            </a:extLst>
          </p:cNvPr>
          <p:cNvPicPr>
            <a:picLocks noChangeAspect="1"/>
          </p:cNvPicPr>
          <p:nvPr/>
        </p:nvPicPr>
        <p:blipFill rotWithShape="1">
          <a:blip r:embed="rId3"/>
          <a:srcRect r="2055"/>
          <a:stretch/>
        </p:blipFill>
        <p:spPr>
          <a:xfrm>
            <a:off x="5073939" y="1545033"/>
            <a:ext cx="6866178" cy="2915151"/>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CD0601A0-BDBA-2EDB-2658-684A0FC07248}"/>
              </a:ext>
            </a:extLst>
          </p:cNvPr>
          <p:cNvPicPr>
            <a:picLocks noChangeAspect="1"/>
          </p:cNvPicPr>
          <p:nvPr/>
        </p:nvPicPr>
        <p:blipFill rotWithShape="1">
          <a:blip r:embed="rId4"/>
          <a:srcRect l="3901" t="10767" r="21029" b="4776"/>
          <a:stretch/>
        </p:blipFill>
        <p:spPr>
          <a:xfrm>
            <a:off x="6011265" y="4655874"/>
            <a:ext cx="5928852" cy="1651820"/>
          </a:xfrm>
          <a:prstGeom prst="rect">
            <a:avLst/>
          </a:prstGeom>
          <a:effectLst>
            <a:outerShdw blurRad="50800" dist="38100" dir="2700000" algn="tl" rotWithShape="0">
              <a:prstClr val="black">
                <a:alpha val="40000"/>
              </a:prstClr>
            </a:outerShdw>
          </a:effectLst>
        </p:spPr>
      </p:pic>
      <p:sp>
        <p:nvSpPr>
          <p:cNvPr id="6" name="Arrow: Right 5">
            <a:extLst>
              <a:ext uri="{FF2B5EF4-FFF2-40B4-BE49-F238E27FC236}">
                <a16:creationId xmlns:a16="http://schemas.microsoft.com/office/drawing/2014/main" id="{9E1D35ED-DEA9-FDB2-10EA-A55F80459F02}"/>
              </a:ext>
            </a:extLst>
          </p:cNvPr>
          <p:cNvSpPr/>
          <p:nvPr/>
        </p:nvSpPr>
        <p:spPr>
          <a:xfrm rot="20399420">
            <a:off x="4872677" y="5235248"/>
            <a:ext cx="1304544" cy="646176"/>
          </a:xfrm>
          <a:prstGeom prst="rightArrow">
            <a:avLst/>
          </a:prstGeom>
          <a:solidFill>
            <a:srgbClr val="9FD6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buClr>
                <a:srgbClr val="000000"/>
              </a:buClr>
            </a:pPr>
            <a:endParaRPr lang="en-US" sz="1867" kern="0">
              <a:solidFill>
                <a:srgbClr val="FFFFFF"/>
              </a:solidFill>
              <a:latin typeface="Arial"/>
              <a:sym typeface="Arial"/>
            </a:endParaRPr>
          </a:p>
        </p:txBody>
      </p:sp>
    </p:spTree>
    <p:extLst>
      <p:ext uri="{BB962C8B-B14F-4D97-AF65-F5344CB8AC3E}">
        <p14:creationId xmlns:p14="http://schemas.microsoft.com/office/powerpoint/2010/main" val="42837912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8"/>
        <p:cNvGrpSpPr/>
        <p:nvPr/>
      </p:nvGrpSpPr>
      <p:grpSpPr>
        <a:xfrm>
          <a:off x="0" y="0"/>
          <a:ext cx="0" cy="0"/>
          <a:chOff x="0" y="0"/>
          <a:chExt cx="0" cy="0"/>
        </a:xfrm>
      </p:grpSpPr>
      <p:sp>
        <p:nvSpPr>
          <p:cNvPr id="215" name="Rectangle 214">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17" name="Rectangle 216">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19" name="Rectangle 218">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21" name="Rectangle 220">
            <a:extLst>
              <a:ext uri="{FF2B5EF4-FFF2-40B4-BE49-F238E27FC236}">
                <a16:creationId xmlns:a16="http://schemas.microsoft.com/office/drawing/2014/main" id="{993F09C6-4F57-4B05-9592-E253D8BC6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23" name="Rectangle 222">
            <a:extLst>
              <a:ext uri="{FF2B5EF4-FFF2-40B4-BE49-F238E27FC236}">
                <a16:creationId xmlns:a16="http://schemas.microsoft.com/office/drawing/2014/main" id="{636F6DB7-CF8D-494A-82F6-13B58DCA98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ectangle 224">
            <a:extLst>
              <a:ext uri="{FF2B5EF4-FFF2-40B4-BE49-F238E27FC236}">
                <a16:creationId xmlns:a16="http://schemas.microsoft.com/office/drawing/2014/main" id="{0B7E5194-6E82-4A44-99C3-FE7D87F34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9" name="Google Shape;189;p12"/>
          <p:cNvSpPr txBox="1">
            <a:spLocks noGrp="1"/>
          </p:cNvSpPr>
          <p:nvPr>
            <p:ph type="title"/>
          </p:nvPr>
        </p:nvSpPr>
        <p:spPr>
          <a:xfrm>
            <a:off x="427816" y="2428528"/>
            <a:ext cx="3707477" cy="1356051"/>
          </a:xfrm>
          <a:prstGeom prst="rect">
            <a:avLst/>
          </a:prstGeom>
        </p:spPr>
        <p:txBody>
          <a:bodyPr spcFirstLastPara="1" vert="horz" lIns="91440" tIns="45720" rIns="91440" bIns="45720" rtlCol="0" anchor="b" anchorCtr="0">
            <a:noAutofit/>
          </a:bodyPr>
          <a:lstStyle/>
          <a:p>
            <a:pPr algn="ctr">
              <a:lnSpc>
                <a:spcPct val="90000"/>
              </a:lnSpc>
            </a:pPr>
            <a:r>
              <a:rPr lang="en-US" dirty="0">
                <a:solidFill>
                  <a:srgbClr val="FFFFFF"/>
                </a:solidFill>
              </a:rPr>
              <a:t>Financial aid counselor workshops</a:t>
            </a:r>
          </a:p>
        </p:txBody>
      </p:sp>
      <p:grpSp>
        <p:nvGrpSpPr>
          <p:cNvPr id="227" name="Group 226">
            <a:extLst>
              <a:ext uri="{FF2B5EF4-FFF2-40B4-BE49-F238E27FC236}">
                <a16:creationId xmlns:a16="http://schemas.microsoft.com/office/drawing/2014/main" id="{49FCC1E1-84D3-494D-A0A0-286AFA1C301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228" name="Rectangle 227">
              <a:extLst>
                <a:ext uri="{FF2B5EF4-FFF2-40B4-BE49-F238E27FC236}">
                  <a16:creationId xmlns:a16="http://schemas.microsoft.com/office/drawing/2014/main" id="{96E09E90-FF79-402E-AF01-97A279BEA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29" name="Rectangle 228">
              <a:extLst>
                <a:ext uri="{FF2B5EF4-FFF2-40B4-BE49-F238E27FC236}">
                  <a16:creationId xmlns:a16="http://schemas.microsoft.com/office/drawing/2014/main" id="{EC6946F8-4B9B-4C51-9F51-2DB377392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30" name="Rectangle 229">
              <a:extLst>
                <a:ext uri="{FF2B5EF4-FFF2-40B4-BE49-F238E27FC236}">
                  <a16:creationId xmlns:a16="http://schemas.microsoft.com/office/drawing/2014/main" id="{7B3D2B3D-A285-438C-A344-AED3E46A0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9" name="Text Placeholder 4">
            <a:extLst>
              <a:ext uri="{FF2B5EF4-FFF2-40B4-BE49-F238E27FC236}">
                <a16:creationId xmlns:a16="http://schemas.microsoft.com/office/drawing/2014/main" id="{60E64B71-1068-4D17-84C9-B1911EE76375}"/>
              </a:ext>
            </a:extLst>
          </p:cNvPr>
          <p:cNvSpPr txBox="1">
            <a:spLocks/>
          </p:cNvSpPr>
          <p:nvPr/>
        </p:nvSpPr>
        <p:spPr>
          <a:xfrm>
            <a:off x="4410783" y="550146"/>
            <a:ext cx="7493233" cy="1120338"/>
          </a:xfrm>
          <a:prstGeom prst="rect">
            <a:avLst/>
          </a:prstGeom>
        </p:spPr>
        <p:txBody>
          <a:bodyPr spcFirstLastPara="1" vert="horz" lIns="91440" tIns="45720" rIns="91440" bIns="45720" rtlCol="0"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9pPr>
          </a:lstStyle>
          <a:p>
            <a:pPr marL="135459" marR="0" lvl="0" indent="0" defTabSz="457200" fontAlgn="auto">
              <a:spcBef>
                <a:spcPct val="20000"/>
              </a:spcBef>
              <a:spcAft>
                <a:spcPts val="600"/>
              </a:spcAft>
              <a:buClr>
                <a:schemeClr val="accent2"/>
              </a:buClr>
              <a:buSzPct val="92000"/>
              <a:buNone/>
              <a:tabLst/>
              <a:defRPr/>
            </a:pPr>
            <a:r>
              <a:rPr kumimoji="0" lang="en-US" sz="1800" i="0" u="none" strike="noStrike" cap="none" spc="0" normalizeH="0" baseline="0" noProof="0" dirty="0">
                <a:ln>
                  <a:noFill/>
                </a:ln>
                <a:solidFill>
                  <a:srgbClr val="2683C6"/>
                </a:solidFill>
                <a:effectLst/>
                <a:uLnTx/>
                <a:uFillTx/>
                <a:latin typeface="Verdana" panose="020B0604030504040204" pitchFamily="34" charset="0"/>
                <a:ea typeface="Verdana" panose="020B0604030504040204" pitchFamily="34" charset="0"/>
                <a:cs typeface="+mn-cs"/>
                <a:sym typeface="Roboto Condensed Light"/>
              </a:rPr>
              <a:t>Half-day agenda covering various financial aid &amp; FAFSA topics in depth.</a:t>
            </a:r>
            <a:br>
              <a:rPr kumimoji="0" lang="en-US" sz="1800" b="0" i="0" u="none" strike="noStrike" cap="none" spc="0" normalizeH="0" baseline="0" noProof="0" dirty="0">
                <a:ln>
                  <a:noFill/>
                </a:ln>
                <a:solidFill>
                  <a:srgbClr val="FFFFFF"/>
                </a:solidFill>
                <a:effectLst/>
                <a:uLnTx/>
                <a:uFillTx/>
                <a:latin typeface="+mn-lt"/>
                <a:ea typeface="+mn-ea"/>
                <a:cs typeface="+mn-cs"/>
                <a:sym typeface="Roboto Condensed Light"/>
              </a:rPr>
            </a:br>
            <a:endParaRPr kumimoji="0" lang="en-US" sz="1800" b="0" i="0" u="none" strike="noStrike" cap="none" spc="0" normalizeH="0" baseline="0" noProof="0" dirty="0">
              <a:ln>
                <a:noFill/>
              </a:ln>
              <a:solidFill>
                <a:srgbClr val="FFFFFF"/>
              </a:solidFill>
              <a:effectLst/>
              <a:uLnTx/>
              <a:uFillTx/>
              <a:latin typeface="+mn-lt"/>
              <a:ea typeface="+mn-ea"/>
              <a:cs typeface="+mn-cs"/>
              <a:sym typeface="Roboto Condensed Light"/>
            </a:endParaRPr>
          </a:p>
        </p:txBody>
      </p:sp>
      <p:graphicFrame>
        <p:nvGraphicFramePr>
          <p:cNvPr id="2" name="Table 1">
            <a:extLst>
              <a:ext uri="{FF2B5EF4-FFF2-40B4-BE49-F238E27FC236}">
                <a16:creationId xmlns:a16="http://schemas.microsoft.com/office/drawing/2014/main" id="{88B0B778-74D2-2266-DDA0-DCE5AC6E197D}"/>
              </a:ext>
            </a:extLst>
          </p:cNvPr>
          <p:cNvGraphicFramePr>
            <a:graphicFrameLocks noGrp="1"/>
          </p:cNvGraphicFramePr>
          <p:nvPr>
            <p:extLst>
              <p:ext uri="{D42A27DB-BD31-4B8C-83A1-F6EECF244321}">
                <p14:modId xmlns:p14="http://schemas.microsoft.com/office/powerpoint/2010/main" val="1426814252"/>
              </p:ext>
            </p:extLst>
          </p:nvPr>
        </p:nvGraphicFramePr>
        <p:xfrm>
          <a:off x="4579737" y="1266278"/>
          <a:ext cx="7155326" cy="4959901"/>
        </p:xfrm>
        <a:graphic>
          <a:graphicData uri="http://schemas.openxmlformats.org/drawingml/2006/table">
            <a:tbl>
              <a:tblPr firstRow="1" firstCol="1" bandRow="1">
                <a:tableStyleId>{5C22544A-7EE6-4342-B048-85BDC9FD1C3A}</a:tableStyleId>
              </a:tblPr>
              <a:tblGrid>
                <a:gridCol w="3037408">
                  <a:extLst>
                    <a:ext uri="{9D8B030D-6E8A-4147-A177-3AD203B41FA5}">
                      <a16:colId xmlns:a16="http://schemas.microsoft.com/office/drawing/2014/main" val="1356905813"/>
                    </a:ext>
                  </a:extLst>
                </a:gridCol>
                <a:gridCol w="2182537">
                  <a:extLst>
                    <a:ext uri="{9D8B030D-6E8A-4147-A177-3AD203B41FA5}">
                      <a16:colId xmlns:a16="http://schemas.microsoft.com/office/drawing/2014/main" val="762198782"/>
                    </a:ext>
                  </a:extLst>
                </a:gridCol>
                <a:gridCol w="1935381">
                  <a:extLst>
                    <a:ext uri="{9D8B030D-6E8A-4147-A177-3AD203B41FA5}">
                      <a16:colId xmlns:a16="http://schemas.microsoft.com/office/drawing/2014/main" val="165139889"/>
                    </a:ext>
                  </a:extLst>
                </a:gridCol>
              </a:tblGrid>
              <a:tr h="318613">
                <a:tc>
                  <a:txBody>
                    <a:bodyPr/>
                    <a:lstStyle/>
                    <a:p>
                      <a:pPr marL="0" marR="0">
                        <a:spcBef>
                          <a:spcPts val="0"/>
                        </a:spcBef>
                        <a:spcAft>
                          <a:spcPts val="0"/>
                        </a:spcAft>
                      </a:pPr>
                      <a:r>
                        <a:rPr lang="en-US" sz="1700">
                          <a:effectLst/>
                          <a:latin typeface="Verdana" panose="020B0604030504040204" pitchFamily="34" charset="0"/>
                          <a:ea typeface="Verdana" panose="020B0604030504040204" pitchFamily="34" charset="0"/>
                        </a:rPr>
                        <a:t>Host site/Location</a:t>
                      </a:r>
                      <a:endParaRPr lang="en-US" sz="1600">
                        <a:effectLst/>
                        <a:latin typeface="Verdana" panose="020B0604030504040204" pitchFamily="34" charset="0"/>
                        <a:ea typeface="Verdana" panose="020B0604030504040204" pitchFamily="34" charset="0"/>
                      </a:endParaRPr>
                    </a:p>
                  </a:txBody>
                  <a:tcPr marL="106997" marR="106997" marT="0" marB="0"/>
                </a:tc>
                <a:tc>
                  <a:txBody>
                    <a:bodyPr/>
                    <a:lstStyle/>
                    <a:p>
                      <a:pPr marL="0" marR="0">
                        <a:spcBef>
                          <a:spcPts val="0"/>
                        </a:spcBef>
                        <a:spcAft>
                          <a:spcPts val="0"/>
                        </a:spcAft>
                      </a:pPr>
                      <a:r>
                        <a:rPr lang="en-US" sz="1700">
                          <a:effectLst/>
                          <a:latin typeface="Verdana" panose="020B0604030504040204" pitchFamily="34" charset="0"/>
                          <a:ea typeface="Verdana" panose="020B0604030504040204" pitchFamily="34" charset="0"/>
                        </a:rPr>
                        <a:t>Date</a:t>
                      </a:r>
                      <a:endParaRPr lang="en-US" sz="1600">
                        <a:effectLst/>
                        <a:latin typeface="Verdana" panose="020B0604030504040204" pitchFamily="34" charset="0"/>
                        <a:ea typeface="Verdana" panose="020B0604030504040204" pitchFamily="34" charset="0"/>
                      </a:endParaRPr>
                    </a:p>
                  </a:txBody>
                  <a:tcPr marL="106997" marR="106997" marT="0" marB="0"/>
                </a:tc>
                <a:tc>
                  <a:txBody>
                    <a:bodyPr/>
                    <a:lstStyle/>
                    <a:p>
                      <a:pPr marL="0" marR="0">
                        <a:spcBef>
                          <a:spcPts val="0"/>
                        </a:spcBef>
                        <a:spcAft>
                          <a:spcPts val="0"/>
                        </a:spcAft>
                      </a:pPr>
                      <a:r>
                        <a:rPr lang="en-US" sz="1700">
                          <a:effectLst/>
                          <a:latin typeface="Verdana" panose="020B0604030504040204" pitchFamily="34" charset="0"/>
                          <a:ea typeface="Verdana" panose="020B0604030504040204" pitchFamily="34" charset="0"/>
                        </a:rPr>
                        <a:t>Time </a:t>
                      </a:r>
                      <a:endParaRPr lang="en-US" sz="1600">
                        <a:effectLst/>
                        <a:latin typeface="Verdana" panose="020B0604030504040204" pitchFamily="34" charset="0"/>
                        <a:ea typeface="Verdana" panose="020B0604030504040204" pitchFamily="34" charset="0"/>
                      </a:endParaRPr>
                    </a:p>
                  </a:txBody>
                  <a:tcPr marL="106997" marR="106997" marT="0" marB="0"/>
                </a:tc>
                <a:extLst>
                  <a:ext uri="{0D108BD9-81ED-4DB2-BD59-A6C34878D82A}">
                    <a16:rowId xmlns:a16="http://schemas.microsoft.com/office/drawing/2014/main" val="1066000647"/>
                  </a:ext>
                </a:extLst>
              </a:tr>
              <a:tr h="580161">
                <a:tc>
                  <a:txBody>
                    <a:bodyPr/>
                    <a:lstStyle/>
                    <a:p>
                      <a:pPr marL="0" marR="0">
                        <a:spcBef>
                          <a:spcPts val="0"/>
                        </a:spcBef>
                        <a:spcAft>
                          <a:spcPts val="0"/>
                        </a:spcAft>
                      </a:pPr>
                      <a:r>
                        <a:rPr lang="en-US" sz="1700" dirty="0">
                          <a:effectLst/>
                          <a:latin typeface="Verdana" panose="020B0604030504040204" pitchFamily="34" charset="0"/>
                          <a:ea typeface="Verdana" panose="020B0604030504040204" pitchFamily="34" charset="0"/>
                        </a:rPr>
                        <a:t>Ohio University Zanesville</a:t>
                      </a:r>
                      <a:endParaRPr lang="en-US" sz="1600" dirty="0">
                        <a:effectLst/>
                        <a:latin typeface="Verdana" panose="020B0604030504040204" pitchFamily="34" charset="0"/>
                        <a:ea typeface="Verdana" panose="020B0604030504040204" pitchFamily="34" charset="0"/>
                      </a:endParaRPr>
                    </a:p>
                  </a:txBody>
                  <a:tcPr marL="106997" marR="106997" marT="0" marB="0"/>
                </a:tc>
                <a:tc>
                  <a:txBody>
                    <a:bodyPr/>
                    <a:lstStyle/>
                    <a:p>
                      <a:pPr marL="0" marR="0">
                        <a:spcBef>
                          <a:spcPts val="0"/>
                        </a:spcBef>
                        <a:spcAft>
                          <a:spcPts val="0"/>
                        </a:spcAft>
                      </a:pPr>
                      <a:r>
                        <a:rPr lang="en-US" sz="1700">
                          <a:solidFill>
                            <a:schemeClr val="accent2">
                              <a:lumMod val="75000"/>
                            </a:schemeClr>
                          </a:solidFill>
                          <a:effectLst/>
                          <a:latin typeface="Verdana" panose="020B0604030504040204" pitchFamily="34" charset="0"/>
                          <a:ea typeface="Verdana" panose="020B0604030504040204" pitchFamily="34" charset="0"/>
                        </a:rPr>
                        <a:t>October 14th </a:t>
                      </a:r>
                      <a:endParaRPr lang="en-US" sz="1600">
                        <a:solidFill>
                          <a:schemeClr val="accent2">
                            <a:lumMod val="75000"/>
                          </a:schemeClr>
                        </a:solidFill>
                        <a:effectLst/>
                        <a:latin typeface="Verdana" panose="020B0604030504040204" pitchFamily="34" charset="0"/>
                        <a:ea typeface="Verdana" panose="020B0604030504040204" pitchFamily="34" charset="0"/>
                      </a:endParaRPr>
                    </a:p>
                  </a:txBody>
                  <a:tcPr marL="106997" marR="106997" marT="0" marB="0"/>
                </a:tc>
                <a:tc>
                  <a:txBody>
                    <a:bodyPr/>
                    <a:lstStyle/>
                    <a:p>
                      <a:pPr marL="0" marR="0">
                        <a:spcBef>
                          <a:spcPts val="0"/>
                        </a:spcBef>
                        <a:spcAft>
                          <a:spcPts val="0"/>
                        </a:spcAft>
                      </a:pPr>
                      <a:r>
                        <a:rPr lang="en-US" sz="1700">
                          <a:solidFill>
                            <a:schemeClr val="accent2">
                              <a:lumMod val="75000"/>
                            </a:schemeClr>
                          </a:solidFill>
                          <a:effectLst/>
                          <a:latin typeface="Verdana" panose="020B0604030504040204" pitchFamily="34" charset="0"/>
                          <a:ea typeface="Verdana" panose="020B0604030504040204" pitchFamily="34" charset="0"/>
                        </a:rPr>
                        <a:t>9:30 am - 12:00 pm</a:t>
                      </a:r>
                      <a:endParaRPr lang="en-US" sz="1600">
                        <a:solidFill>
                          <a:schemeClr val="accent2">
                            <a:lumMod val="75000"/>
                          </a:schemeClr>
                        </a:solidFill>
                        <a:effectLst/>
                        <a:latin typeface="Verdana" panose="020B0604030504040204" pitchFamily="34" charset="0"/>
                        <a:ea typeface="Verdana" panose="020B0604030504040204" pitchFamily="34" charset="0"/>
                      </a:endParaRPr>
                    </a:p>
                  </a:txBody>
                  <a:tcPr marL="106997" marR="106997" marT="0" marB="0"/>
                </a:tc>
                <a:extLst>
                  <a:ext uri="{0D108BD9-81ED-4DB2-BD59-A6C34878D82A}">
                    <a16:rowId xmlns:a16="http://schemas.microsoft.com/office/drawing/2014/main" val="2581128329"/>
                  </a:ext>
                </a:extLst>
              </a:tr>
              <a:tr h="580161">
                <a:tc>
                  <a:txBody>
                    <a:bodyPr/>
                    <a:lstStyle/>
                    <a:p>
                      <a:pPr marL="0" marR="0">
                        <a:spcBef>
                          <a:spcPts val="0"/>
                        </a:spcBef>
                        <a:spcAft>
                          <a:spcPts val="0"/>
                        </a:spcAft>
                      </a:pPr>
                      <a:r>
                        <a:rPr lang="en-US" sz="1700">
                          <a:effectLst/>
                          <a:latin typeface="Verdana" panose="020B0604030504040204" pitchFamily="34" charset="0"/>
                          <a:ea typeface="Verdana" panose="020B0604030504040204" pitchFamily="34" charset="0"/>
                        </a:rPr>
                        <a:t>Ohio University Southern</a:t>
                      </a:r>
                      <a:endParaRPr lang="en-US" sz="1600">
                        <a:effectLst/>
                        <a:latin typeface="Verdana" panose="020B0604030504040204" pitchFamily="34" charset="0"/>
                        <a:ea typeface="Verdana" panose="020B0604030504040204" pitchFamily="34" charset="0"/>
                      </a:endParaRPr>
                    </a:p>
                  </a:txBody>
                  <a:tcPr marL="106997" marR="106997" marT="0" marB="0"/>
                </a:tc>
                <a:tc>
                  <a:txBody>
                    <a:bodyPr/>
                    <a:lstStyle/>
                    <a:p>
                      <a:pPr marL="0" marR="0">
                        <a:spcBef>
                          <a:spcPts val="0"/>
                        </a:spcBef>
                        <a:spcAft>
                          <a:spcPts val="0"/>
                        </a:spcAft>
                      </a:pPr>
                      <a:r>
                        <a:rPr lang="en-US" sz="1700">
                          <a:solidFill>
                            <a:schemeClr val="accent2">
                              <a:lumMod val="75000"/>
                            </a:schemeClr>
                          </a:solidFill>
                          <a:effectLst/>
                          <a:latin typeface="Verdana" panose="020B0604030504040204" pitchFamily="34" charset="0"/>
                          <a:ea typeface="Verdana" panose="020B0604030504040204" pitchFamily="34" charset="0"/>
                        </a:rPr>
                        <a:t>October 21st </a:t>
                      </a:r>
                      <a:endParaRPr lang="en-US" sz="1600">
                        <a:solidFill>
                          <a:schemeClr val="accent2">
                            <a:lumMod val="75000"/>
                          </a:schemeClr>
                        </a:solidFill>
                        <a:effectLst/>
                        <a:latin typeface="Verdana" panose="020B0604030504040204" pitchFamily="34" charset="0"/>
                        <a:ea typeface="Verdana" panose="020B0604030504040204" pitchFamily="34" charset="0"/>
                      </a:endParaRPr>
                    </a:p>
                  </a:txBody>
                  <a:tcPr marL="106997" marR="106997" marT="0" marB="0"/>
                </a:tc>
                <a:tc>
                  <a:txBody>
                    <a:bodyPr/>
                    <a:lstStyle/>
                    <a:p>
                      <a:pPr marL="0" marR="0">
                        <a:spcBef>
                          <a:spcPts val="0"/>
                        </a:spcBef>
                        <a:spcAft>
                          <a:spcPts val="0"/>
                        </a:spcAft>
                      </a:pPr>
                      <a:r>
                        <a:rPr lang="en-US" sz="1700">
                          <a:solidFill>
                            <a:schemeClr val="accent2">
                              <a:lumMod val="75000"/>
                            </a:schemeClr>
                          </a:solidFill>
                          <a:effectLst/>
                          <a:latin typeface="Verdana" panose="020B0604030504040204" pitchFamily="34" charset="0"/>
                          <a:ea typeface="Verdana" panose="020B0604030504040204" pitchFamily="34" charset="0"/>
                        </a:rPr>
                        <a:t>9:30 am - 12:00 pm</a:t>
                      </a:r>
                      <a:endParaRPr lang="en-US" sz="1600">
                        <a:solidFill>
                          <a:schemeClr val="accent2">
                            <a:lumMod val="75000"/>
                          </a:schemeClr>
                        </a:solidFill>
                        <a:effectLst/>
                        <a:latin typeface="Verdana" panose="020B0604030504040204" pitchFamily="34" charset="0"/>
                        <a:ea typeface="Verdana" panose="020B0604030504040204" pitchFamily="34" charset="0"/>
                      </a:endParaRPr>
                    </a:p>
                  </a:txBody>
                  <a:tcPr marL="106997" marR="106997" marT="0" marB="0"/>
                </a:tc>
                <a:extLst>
                  <a:ext uri="{0D108BD9-81ED-4DB2-BD59-A6C34878D82A}">
                    <a16:rowId xmlns:a16="http://schemas.microsoft.com/office/drawing/2014/main" val="3951406363"/>
                  </a:ext>
                </a:extLst>
              </a:tr>
              <a:tr h="580161">
                <a:tc>
                  <a:txBody>
                    <a:bodyPr/>
                    <a:lstStyle/>
                    <a:p>
                      <a:pPr marL="0" marR="0">
                        <a:spcBef>
                          <a:spcPts val="0"/>
                        </a:spcBef>
                        <a:spcAft>
                          <a:spcPts val="0"/>
                        </a:spcAft>
                      </a:pPr>
                      <a:r>
                        <a:rPr lang="en-US" sz="1700">
                          <a:effectLst/>
                          <a:latin typeface="Verdana" panose="020B0604030504040204" pitchFamily="34" charset="0"/>
                          <a:ea typeface="Verdana" panose="020B0604030504040204" pitchFamily="34" charset="0"/>
                        </a:rPr>
                        <a:t>University of Dayton</a:t>
                      </a:r>
                      <a:endParaRPr lang="en-US" sz="1600">
                        <a:effectLst/>
                        <a:latin typeface="Verdana" panose="020B0604030504040204" pitchFamily="34" charset="0"/>
                        <a:ea typeface="Verdana" panose="020B0604030504040204" pitchFamily="34" charset="0"/>
                      </a:endParaRPr>
                    </a:p>
                  </a:txBody>
                  <a:tcPr marL="106997" marR="106997" marT="0" marB="0"/>
                </a:tc>
                <a:tc>
                  <a:txBody>
                    <a:bodyPr/>
                    <a:lstStyle/>
                    <a:p>
                      <a:pPr marL="0" marR="0">
                        <a:spcBef>
                          <a:spcPts val="0"/>
                        </a:spcBef>
                        <a:spcAft>
                          <a:spcPts val="0"/>
                        </a:spcAft>
                      </a:pPr>
                      <a:r>
                        <a:rPr lang="en-US" sz="1700">
                          <a:solidFill>
                            <a:schemeClr val="accent2">
                              <a:lumMod val="75000"/>
                            </a:schemeClr>
                          </a:solidFill>
                          <a:effectLst/>
                          <a:latin typeface="Verdana" panose="020B0604030504040204" pitchFamily="34" charset="0"/>
                          <a:ea typeface="Verdana" panose="020B0604030504040204" pitchFamily="34" charset="0"/>
                        </a:rPr>
                        <a:t>October 24th </a:t>
                      </a:r>
                      <a:endParaRPr lang="en-US" sz="1600">
                        <a:solidFill>
                          <a:schemeClr val="accent2">
                            <a:lumMod val="75000"/>
                          </a:schemeClr>
                        </a:solidFill>
                        <a:effectLst/>
                        <a:latin typeface="Verdana" panose="020B0604030504040204" pitchFamily="34" charset="0"/>
                        <a:ea typeface="Verdana" panose="020B0604030504040204" pitchFamily="34" charset="0"/>
                      </a:endParaRPr>
                    </a:p>
                  </a:txBody>
                  <a:tcPr marL="106997" marR="106997" marT="0" marB="0"/>
                </a:tc>
                <a:tc>
                  <a:txBody>
                    <a:bodyPr/>
                    <a:lstStyle/>
                    <a:p>
                      <a:pPr marL="0" marR="0">
                        <a:spcBef>
                          <a:spcPts val="0"/>
                        </a:spcBef>
                        <a:spcAft>
                          <a:spcPts val="0"/>
                        </a:spcAft>
                      </a:pPr>
                      <a:r>
                        <a:rPr lang="en-US" sz="1700" dirty="0">
                          <a:solidFill>
                            <a:schemeClr val="accent2">
                              <a:lumMod val="75000"/>
                            </a:schemeClr>
                          </a:solidFill>
                          <a:effectLst/>
                          <a:latin typeface="Verdana" panose="020B0604030504040204" pitchFamily="34" charset="0"/>
                          <a:ea typeface="Verdana" panose="020B0604030504040204" pitchFamily="34" charset="0"/>
                        </a:rPr>
                        <a:t>9:30 am - 12:00 pm</a:t>
                      </a:r>
                      <a:endParaRPr lang="en-US" sz="1600" dirty="0">
                        <a:solidFill>
                          <a:schemeClr val="accent2">
                            <a:lumMod val="75000"/>
                          </a:schemeClr>
                        </a:solidFill>
                        <a:effectLst/>
                        <a:latin typeface="Verdana" panose="020B0604030504040204" pitchFamily="34" charset="0"/>
                        <a:ea typeface="Verdana" panose="020B0604030504040204" pitchFamily="34" charset="0"/>
                      </a:endParaRPr>
                    </a:p>
                  </a:txBody>
                  <a:tcPr marL="106997" marR="106997" marT="0" marB="0"/>
                </a:tc>
                <a:extLst>
                  <a:ext uri="{0D108BD9-81ED-4DB2-BD59-A6C34878D82A}">
                    <a16:rowId xmlns:a16="http://schemas.microsoft.com/office/drawing/2014/main" val="4007722931"/>
                  </a:ext>
                </a:extLst>
              </a:tr>
              <a:tr h="580161">
                <a:tc>
                  <a:txBody>
                    <a:bodyPr/>
                    <a:lstStyle/>
                    <a:p>
                      <a:pPr marL="0" marR="0">
                        <a:spcBef>
                          <a:spcPts val="0"/>
                        </a:spcBef>
                        <a:spcAft>
                          <a:spcPts val="0"/>
                        </a:spcAft>
                      </a:pPr>
                      <a:r>
                        <a:rPr lang="en-US" sz="1700">
                          <a:effectLst/>
                          <a:latin typeface="Verdana" panose="020B0604030504040204" pitchFamily="34" charset="0"/>
                          <a:ea typeface="Verdana" panose="020B0604030504040204" pitchFamily="34" charset="0"/>
                        </a:rPr>
                        <a:t>Baldwin Wallace</a:t>
                      </a:r>
                      <a:endParaRPr lang="en-US" sz="1600">
                        <a:effectLst/>
                        <a:latin typeface="Verdana" panose="020B0604030504040204" pitchFamily="34" charset="0"/>
                        <a:ea typeface="Verdana" panose="020B0604030504040204" pitchFamily="34" charset="0"/>
                      </a:endParaRPr>
                    </a:p>
                  </a:txBody>
                  <a:tcPr marL="106997" marR="106997" marT="0" marB="0"/>
                </a:tc>
                <a:tc>
                  <a:txBody>
                    <a:bodyPr/>
                    <a:lstStyle/>
                    <a:p>
                      <a:pPr marL="0" marR="0">
                        <a:spcBef>
                          <a:spcPts val="0"/>
                        </a:spcBef>
                        <a:spcAft>
                          <a:spcPts val="0"/>
                        </a:spcAft>
                      </a:pPr>
                      <a:r>
                        <a:rPr lang="en-US" sz="1700">
                          <a:solidFill>
                            <a:schemeClr val="accent2">
                              <a:lumMod val="75000"/>
                            </a:schemeClr>
                          </a:solidFill>
                          <a:effectLst/>
                          <a:latin typeface="Verdana" panose="020B0604030504040204" pitchFamily="34" charset="0"/>
                          <a:ea typeface="Verdana" panose="020B0604030504040204" pitchFamily="34" charset="0"/>
                        </a:rPr>
                        <a:t>October 25th </a:t>
                      </a:r>
                      <a:endParaRPr lang="en-US" sz="1600">
                        <a:solidFill>
                          <a:schemeClr val="accent2">
                            <a:lumMod val="75000"/>
                          </a:schemeClr>
                        </a:solidFill>
                        <a:effectLst/>
                        <a:latin typeface="Verdana" panose="020B0604030504040204" pitchFamily="34" charset="0"/>
                        <a:ea typeface="Verdana" panose="020B0604030504040204" pitchFamily="34" charset="0"/>
                      </a:endParaRPr>
                    </a:p>
                  </a:txBody>
                  <a:tcPr marL="106997" marR="106997" marT="0" marB="0"/>
                </a:tc>
                <a:tc>
                  <a:txBody>
                    <a:bodyPr/>
                    <a:lstStyle/>
                    <a:p>
                      <a:pPr marL="0" marR="0">
                        <a:spcBef>
                          <a:spcPts val="0"/>
                        </a:spcBef>
                        <a:spcAft>
                          <a:spcPts val="0"/>
                        </a:spcAft>
                      </a:pPr>
                      <a:r>
                        <a:rPr lang="en-US" sz="1700">
                          <a:solidFill>
                            <a:schemeClr val="accent2">
                              <a:lumMod val="75000"/>
                            </a:schemeClr>
                          </a:solidFill>
                          <a:effectLst/>
                          <a:latin typeface="Verdana" panose="020B0604030504040204" pitchFamily="34" charset="0"/>
                          <a:ea typeface="Verdana" panose="020B0604030504040204" pitchFamily="34" charset="0"/>
                        </a:rPr>
                        <a:t>9:30 am - 12:00 pm</a:t>
                      </a:r>
                      <a:endParaRPr lang="en-US" sz="1600">
                        <a:solidFill>
                          <a:schemeClr val="accent2">
                            <a:lumMod val="75000"/>
                          </a:schemeClr>
                        </a:solidFill>
                        <a:effectLst/>
                        <a:latin typeface="Verdana" panose="020B0604030504040204" pitchFamily="34" charset="0"/>
                        <a:ea typeface="Verdana" panose="020B0604030504040204" pitchFamily="34" charset="0"/>
                      </a:endParaRPr>
                    </a:p>
                  </a:txBody>
                  <a:tcPr marL="106997" marR="106997" marT="0" marB="0"/>
                </a:tc>
                <a:extLst>
                  <a:ext uri="{0D108BD9-81ED-4DB2-BD59-A6C34878D82A}">
                    <a16:rowId xmlns:a16="http://schemas.microsoft.com/office/drawing/2014/main" val="1256245730"/>
                  </a:ext>
                </a:extLst>
              </a:tr>
              <a:tr h="580161">
                <a:tc>
                  <a:txBody>
                    <a:bodyPr/>
                    <a:lstStyle/>
                    <a:p>
                      <a:pPr marL="0" marR="0">
                        <a:spcBef>
                          <a:spcPts val="0"/>
                        </a:spcBef>
                        <a:spcAft>
                          <a:spcPts val="0"/>
                        </a:spcAft>
                      </a:pPr>
                      <a:r>
                        <a:rPr lang="en-US" sz="1700">
                          <a:effectLst/>
                          <a:latin typeface="Verdana" panose="020B0604030504040204" pitchFamily="34" charset="0"/>
                          <a:ea typeface="Verdana" panose="020B0604030504040204" pitchFamily="34" charset="0"/>
                        </a:rPr>
                        <a:t>Columbus State Community College</a:t>
                      </a:r>
                      <a:endParaRPr lang="en-US" sz="1600">
                        <a:effectLst/>
                        <a:latin typeface="Verdana" panose="020B0604030504040204" pitchFamily="34" charset="0"/>
                        <a:ea typeface="Verdana" panose="020B0604030504040204" pitchFamily="34" charset="0"/>
                      </a:endParaRPr>
                    </a:p>
                  </a:txBody>
                  <a:tcPr marL="106997" marR="106997" marT="0" marB="0"/>
                </a:tc>
                <a:tc>
                  <a:txBody>
                    <a:bodyPr/>
                    <a:lstStyle/>
                    <a:p>
                      <a:pPr marL="0" marR="0">
                        <a:spcBef>
                          <a:spcPts val="0"/>
                        </a:spcBef>
                        <a:spcAft>
                          <a:spcPts val="0"/>
                        </a:spcAft>
                      </a:pPr>
                      <a:r>
                        <a:rPr lang="en-US" sz="1700">
                          <a:solidFill>
                            <a:schemeClr val="accent2">
                              <a:lumMod val="75000"/>
                            </a:schemeClr>
                          </a:solidFill>
                          <a:effectLst/>
                          <a:latin typeface="Verdana" panose="020B0604030504040204" pitchFamily="34" charset="0"/>
                          <a:ea typeface="Verdana" panose="020B0604030504040204" pitchFamily="34" charset="0"/>
                        </a:rPr>
                        <a:t>October 27th</a:t>
                      </a:r>
                      <a:endParaRPr lang="en-US" sz="1600">
                        <a:solidFill>
                          <a:schemeClr val="accent2">
                            <a:lumMod val="75000"/>
                          </a:schemeClr>
                        </a:solidFill>
                        <a:effectLst/>
                        <a:latin typeface="Verdana" panose="020B0604030504040204" pitchFamily="34" charset="0"/>
                        <a:ea typeface="Verdana" panose="020B0604030504040204" pitchFamily="34" charset="0"/>
                      </a:endParaRPr>
                    </a:p>
                  </a:txBody>
                  <a:tcPr marL="106997" marR="106997" marT="0" marB="0"/>
                </a:tc>
                <a:tc>
                  <a:txBody>
                    <a:bodyPr/>
                    <a:lstStyle/>
                    <a:p>
                      <a:pPr marL="0" marR="0">
                        <a:spcBef>
                          <a:spcPts val="0"/>
                        </a:spcBef>
                        <a:spcAft>
                          <a:spcPts val="0"/>
                        </a:spcAft>
                      </a:pPr>
                      <a:r>
                        <a:rPr lang="en-US" sz="1700">
                          <a:solidFill>
                            <a:schemeClr val="accent2">
                              <a:lumMod val="75000"/>
                            </a:schemeClr>
                          </a:solidFill>
                          <a:effectLst/>
                          <a:latin typeface="Verdana" panose="020B0604030504040204" pitchFamily="34" charset="0"/>
                          <a:ea typeface="Verdana" panose="020B0604030504040204" pitchFamily="34" charset="0"/>
                        </a:rPr>
                        <a:t>9:30 am - 12:00 pm</a:t>
                      </a:r>
                      <a:endParaRPr lang="en-US" sz="1600">
                        <a:solidFill>
                          <a:schemeClr val="accent2">
                            <a:lumMod val="75000"/>
                          </a:schemeClr>
                        </a:solidFill>
                        <a:effectLst/>
                        <a:latin typeface="Verdana" panose="020B0604030504040204" pitchFamily="34" charset="0"/>
                        <a:ea typeface="Verdana" panose="020B0604030504040204" pitchFamily="34" charset="0"/>
                      </a:endParaRPr>
                    </a:p>
                  </a:txBody>
                  <a:tcPr marL="106997" marR="106997" marT="0" marB="0"/>
                </a:tc>
                <a:extLst>
                  <a:ext uri="{0D108BD9-81ED-4DB2-BD59-A6C34878D82A}">
                    <a16:rowId xmlns:a16="http://schemas.microsoft.com/office/drawing/2014/main" val="825722897"/>
                  </a:ext>
                </a:extLst>
              </a:tr>
              <a:tr h="580161">
                <a:tc>
                  <a:txBody>
                    <a:bodyPr/>
                    <a:lstStyle/>
                    <a:p>
                      <a:pPr marL="0" marR="0">
                        <a:spcBef>
                          <a:spcPts val="0"/>
                        </a:spcBef>
                        <a:spcAft>
                          <a:spcPts val="0"/>
                        </a:spcAft>
                      </a:pPr>
                      <a:r>
                        <a:rPr lang="en-US" sz="1700">
                          <a:effectLst/>
                          <a:latin typeface="Verdana" panose="020B0604030504040204" pitchFamily="34" charset="0"/>
                          <a:ea typeface="Verdana" panose="020B0604030504040204" pitchFamily="34" charset="0"/>
                        </a:rPr>
                        <a:t>Bluffton University</a:t>
                      </a:r>
                      <a:endParaRPr lang="en-US" sz="1600">
                        <a:effectLst/>
                        <a:latin typeface="Verdana" panose="020B0604030504040204" pitchFamily="34" charset="0"/>
                        <a:ea typeface="Verdana" panose="020B0604030504040204" pitchFamily="34" charset="0"/>
                      </a:endParaRPr>
                    </a:p>
                  </a:txBody>
                  <a:tcPr marL="106997" marR="106997" marT="0" marB="0"/>
                </a:tc>
                <a:tc>
                  <a:txBody>
                    <a:bodyPr/>
                    <a:lstStyle/>
                    <a:p>
                      <a:pPr marL="0" marR="0">
                        <a:spcBef>
                          <a:spcPts val="0"/>
                        </a:spcBef>
                        <a:spcAft>
                          <a:spcPts val="0"/>
                        </a:spcAft>
                      </a:pPr>
                      <a:r>
                        <a:rPr lang="en-US" sz="1700">
                          <a:solidFill>
                            <a:schemeClr val="accent2">
                              <a:lumMod val="75000"/>
                            </a:schemeClr>
                          </a:solidFill>
                          <a:effectLst/>
                          <a:latin typeface="Verdana" panose="020B0604030504040204" pitchFamily="34" charset="0"/>
                          <a:ea typeface="Verdana" panose="020B0604030504040204" pitchFamily="34" charset="0"/>
                        </a:rPr>
                        <a:t>November 2nd </a:t>
                      </a:r>
                      <a:endParaRPr lang="en-US" sz="1600">
                        <a:solidFill>
                          <a:schemeClr val="accent2">
                            <a:lumMod val="75000"/>
                          </a:schemeClr>
                        </a:solidFill>
                        <a:effectLst/>
                        <a:latin typeface="Verdana" panose="020B0604030504040204" pitchFamily="34" charset="0"/>
                        <a:ea typeface="Verdana" panose="020B0604030504040204" pitchFamily="34" charset="0"/>
                      </a:endParaRPr>
                    </a:p>
                  </a:txBody>
                  <a:tcPr marL="106997" marR="106997" marT="0" marB="0"/>
                </a:tc>
                <a:tc>
                  <a:txBody>
                    <a:bodyPr/>
                    <a:lstStyle/>
                    <a:p>
                      <a:pPr marL="0" marR="0">
                        <a:spcBef>
                          <a:spcPts val="0"/>
                        </a:spcBef>
                        <a:spcAft>
                          <a:spcPts val="0"/>
                        </a:spcAft>
                      </a:pPr>
                      <a:r>
                        <a:rPr lang="en-US" sz="1700">
                          <a:solidFill>
                            <a:schemeClr val="accent2">
                              <a:lumMod val="75000"/>
                            </a:schemeClr>
                          </a:solidFill>
                          <a:effectLst/>
                          <a:latin typeface="Verdana" panose="020B0604030504040204" pitchFamily="34" charset="0"/>
                          <a:ea typeface="Verdana" panose="020B0604030504040204" pitchFamily="34" charset="0"/>
                        </a:rPr>
                        <a:t>9:30 am - 12:00 pm</a:t>
                      </a:r>
                      <a:endParaRPr lang="en-US" sz="1600">
                        <a:solidFill>
                          <a:schemeClr val="accent2">
                            <a:lumMod val="75000"/>
                          </a:schemeClr>
                        </a:solidFill>
                        <a:effectLst/>
                        <a:latin typeface="Verdana" panose="020B0604030504040204" pitchFamily="34" charset="0"/>
                        <a:ea typeface="Verdana" panose="020B0604030504040204" pitchFamily="34" charset="0"/>
                      </a:endParaRPr>
                    </a:p>
                  </a:txBody>
                  <a:tcPr marL="106997" marR="106997" marT="0" marB="0"/>
                </a:tc>
                <a:extLst>
                  <a:ext uri="{0D108BD9-81ED-4DB2-BD59-A6C34878D82A}">
                    <a16:rowId xmlns:a16="http://schemas.microsoft.com/office/drawing/2014/main" val="3564223352"/>
                  </a:ext>
                </a:extLst>
              </a:tr>
              <a:tr h="580161">
                <a:tc>
                  <a:txBody>
                    <a:bodyPr/>
                    <a:lstStyle/>
                    <a:p>
                      <a:pPr marL="0" marR="0">
                        <a:spcBef>
                          <a:spcPts val="0"/>
                        </a:spcBef>
                        <a:spcAft>
                          <a:spcPts val="0"/>
                        </a:spcAft>
                      </a:pPr>
                      <a:r>
                        <a:rPr lang="en-US" sz="1700">
                          <a:effectLst/>
                          <a:latin typeface="Verdana" panose="020B0604030504040204" pitchFamily="34" charset="0"/>
                          <a:ea typeface="Verdana" panose="020B0604030504040204" pitchFamily="34" charset="0"/>
                        </a:rPr>
                        <a:t>Ohio University Athens</a:t>
                      </a:r>
                      <a:endParaRPr lang="en-US" sz="1600">
                        <a:effectLst/>
                        <a:latin typeface="Verdana" panose="020B0604030504040204" pitchFamily="34" charset="0"/>
                        <a:ea typeface="Verdana" panose="020B0604030504040204" pitchFamily="34" charset="0"/>
                      </a:endParaRPr>
                    </a:p>
                  </a:txBody>
                  <a:tcPr marL="106997" marR="106997" marT="0" marB="0"/>
                </a:tc>
                <a:tc>
                  <a:txBody>
                    <a:bodyPr/>
                    <a:lstStyle/>
                    <a:p>
                      <a:pPr marL="0" marR="0">
                        <a:spcBef>
                          <a:spcPts val="0"/>
                        </a:spcBef>
                        <a:spcAft>
                          <a:spcPts val="0"/>
                        </a:spcAft>
                      </a:pPr>
                      <a:r>
                        <a:rPr lang="en-US" sz="1700">
                          <a:solidFill>
                            <a:schemeClr val="accent2">
                              <a:lumMod val="75000"/>
                            </a:schemeClr>
                          </a:solidFill>
                          <a:effectLst/>
                          <a:latin typeface="Verdana" panose="020B0604030504040204" pitchFamily="34" charset="0"/>
                          <a:ea typeface="Verdana" panose="020B0604030504040204" pitchFamily="34" charset="0"/>
                        </a:rPr>
                        <a:t>November 3rd</a:t>
                      </a:r>
                      <a:endParaRPr lang="en-US" sz="1600">
                        <a:solidFill>
                          <a:schemeClr val="accent2">
                            <a:lumMod val="75000"/>
                          </a:schemeClr>
                        </a:solidFill>
                        <a:effectLst/>
                        <a:latin typeface="Verdana" panose="020B0604030504040204" pitchFamily="34" charset="0"/>
                        <a:ea typeface="Verdana" panose="020B0604030504040204" pitchFamily="34" charset="0"/>
                      </a:endParaRPr>
                    </a:p>
                  </a:txBody>
                  <a:tcPr marL="106997" marR="106997" marT="0" marB="0"/>
                </a:tc>
                <a:tc>
                  <a:txBody>
                    <a:bodyPr/>
                    <a:lstStyle/>
                    <a:p>
                      <a:pPr marL="0" marR="0">
                        <a:spcBef>
                          <a:spcPts val="0"/>
                        </a:spcBef>
                        <a:spcAft>
                          <a:spcPts val="0"/>
                        </a:spcAft>
                      </a:pPr>
                      <a:r>
                        <a:rPr lang="en-US" sz="1700">
                          <a:solidFill>
                            <a:schemeClr val="accent2">
                              <a:lumMod val="75000"/>
                            </a:schemeClr>
                          </a:solidFill>
                          <a:effectLst/>
                          <a:latin typeface="Verdana" panose="020B0604030504040204" pitchFamily="34" charset="0"/>
                          <a:ea typeface="Verdana" panose="020B0604030504040204" pitchFamily="34" charset="0"/>
                        </a:rPr>
                        <a:t>9:30 am - 12:00 pm</a:t>
                      </a:r>
                      <a:endParaRPr lang="en-US" sz="1600">
                        <a:solidFill>
                          <a:schemeClr val="accent2">
                            <a:lumMod val="75000"/>
                          </a:schemeClr>
                        </a:solidFill>
                        <a:effectLst/>
                        <a:latin typeface="Verdana" panose="020B0604030504040204" pitchFamily="34" charset="0"/>
                        <a:ea typeface="Verdana" panose="020B0604030504040204" pitchFamily="34" charset="0"/>
                      </a:endParaRPr>
                    </a:p>
                  </a:txBody>
                  <a:tcPr marL="106997" marR="106997" marT="0" marB="0"/>
                </a:tc>
                <a:extLst>
                  <a:ext uri="{0D108BD9-81ED-4DB2-BD59-A6C34878D82A}">
                    <a16:rowId xmlns:a16="http://schemas.microsoft.com/office/drawing/2014/main" val="3043749023"/>
                  </a:ext>
                </a:extLst>
              </a:tr>
              <a:tr h="580161">
                <a:tc>
                  <a:txBody>
                    <a:bodyPr/>
                    <a:lstStyle/>
                    <a:p>
                      <a:pPr marL="0" marR="0">
                        <a:spcBef>
                          <a:spcPts val="0"/>
                        </a:spcBef>
                        <a:spcAft>
                          <a:spcPts val="0"/>
                        </a:spcAft>
                      </a:pPr>
                      <a:r>
                        <a:rPr lang="en-US" sz="1700">
                          <a:effectLst/>
                          <a:latin typeface="Verdana" panose="020B0604030504040204" pitchFamily="34" charset="0"/>
                          <a:ea typeface="Verdana" panose="020B0604030504040204" pitchFamily="34" charset="0"/>
                        </a:rPr>
                        <a:t>Virtual Workshop by ZOOM</a:t>
                      </a:r>
                      <a:endParaRPr lang="en-US" sz="1600">
                        <a:effectLst/>
                        <a:latin typeface="Verdana" panose="020B0604030504040204" pitchFamily="34" charset="0"/>
                        <a:ea typeface="Verdana" panose="020B0604030504040204" pitchFamily="34" charset="0"/>
                      </a:endParaRPr>
                    </a:p>
                  </a:txBody>
                  <a:tcPr marL="106997" marR="106997" marT="0" marB="0"/>
                </a:tc>
                <a:tc>
                  <a:txBody>
                    <a:bodyPr/>
                    <a:lstStyle/>
                    <a:p>
                      <a:pPr marL="0" marR="0">
                        <a:spcBef>
                          <a:spcPts val="0"/>
                        </a:spcBef>
                        <a:spcAft>
                          <a:spcPts val="0"/>
                        </a:spcAft>
                      </a:pPr>
                      <a:r>
                        <a:rPr lang="en-US" sz="1700">
                          <a:solidFill>
                            <a:schemeClr val="accent2">
                              <a:lumMod val="75000"/>
                            </a:schemeClr>
                          </a:solidFill>
                          <a:effectLst/>
                          <a:latin typeface="Verdana" panose="020B0604030504040204" pitchFamily="34" charset="0"/>
                          <a:ea typeface="Verdana" panose="020B0604030504040204" pitchFamily="34" charset="0"/>
                        </a:rPr>
                        <a:t>November 10 (9 - 11)</a:t>
                      </a:r>
                      <a:endParaRPr lang="en-US" sz="1600">
                        <a:solidFill>
                          <a:schemeClr val="accent2">
                            <a:lumMod val="75000"/>
                          </a:schemeClr>
                        </a:solidFill>
                        <a:effectLst/>
                        <a:latin typeface="Verdana" panose="020B0604030504040204" pitchFamily="34" charset="0"/>
                        <a:ea typeface="Verdana" panose="020B0604030504040204" pitchFamily="34" charset="0"/>
                      </a:endParaRPr>
                    </a:p>
                  </a:txBody>
                  <a:tcPr marL="106997" marR="106997" marT="0" marB="0"/>
                </a:tc>
                <a:tc>
                  <a:txBody>
                    <a:bodyPr/>
                    <a:lstStyle/>
                    <a:p>
                      <a:pPr marL="0" marR="0">
                        <a:spcBef>
                          <a:spcPts val="0"/>
                        </a:spcBef>
                        <a:spcAft>
                          <a:spcPts val="0"/>
                        </a:spcAft>
                      </a:pPr>
                      <a:r>
                        <a:rPr lang="en-US" sz="1700" dirty="0">
                          <a:solidFill>
                            <a:schemeClr val="accent2">
                              <a:lumMod val="75000"/>
                            </a:schemeClr>
                          </a:solidFill>
                          <a:effectLst/>
                          <a:latin typeface="Verdana" panose="020B0604030504040204" pitchFamily="34" charset="0"/>
                          <a:ea typeface="Verdana" panose="020B0604030504040204" pitchFamily="34" charset="0"/>
                        </a:rPr>
                        <a:t>9 am - 11 am</a:t>
                      </a:r>
                      <a:endParaRPr lang="en-US" sz="1600" dirty="0">
                        <a:solidFill>
                          <a:schemeClr val="accent2">
                            <a:lumMod val="75000"/>
                          </a:schemeClr>
                        </a:solidFill>
                        <a:effectLst/>
                        <a:latin typeface="Verdana" panose="020B0604030504040204" pitchFamily="34" charset="0"/>
                        <a:ea typeface="Verdana" panose="020B0604030504040204" pitchFamily="34" charset="0"/>
                      </a:endParaRPr>
                    </a:p>
                  </a:txBody>
                  <a:tcPr marL="106997" marR="106997" marT="0" marB="0"/>
                </a:tc>
                <a:extLst>
                  <a:ext uri="{0D108BD9-81ED-4DB2-BD59-A6C34878D82A}">
                    <a16:rowId xmlns:a16="http://schemas.microsoft.com/office/drawing/2014/main" val="2312584789"/>
                  </a:ext>
                </a:extLst>
              </a:tr>
            </a:tbl>
          </a:graphicData>
        </a:graphic>
      </p:graphicFrame>
    </p:spTree>
    <p:extLst>
      <p:ext uri="{BB962C8B-B14F-4D97-AF65-F5344CB8AC3E}">
        <p14:creationId xmlns:p14="http://schemas.microsoft.com/office/powerpoint/2010/main" val="880625251"/>
      </p:ext>
    </p:extLst>
  </p:cSld>
  <p:clrMapOvr>
    <a:overrideClrMapping bg1="dk1" tx1="lt1" bg2="dk2" tx2="lt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8AA49B-3A9E-485C-B88E-0597730B2EB8}"/>
              </a:ext>
            </a:extLst>
          </p:cNvPr>
          <p:cNvSpPr>
            <a:spLocks noGrp="1"/>
          </p:cNvSpPr>
          <p:nvPr>
            <p:ph type="title"/>
          </p:nvPr>
        </p:nvSpPr>
        <p:spPr/>
        <p:txBody>
          <a:bodyPr anchor="ctr" anchorCtr="0"/>
          <a:lstStyle/>
          <a:p>
            <a:r>
              <a:rPr lang="en-US" dirty="0"/>
              <a:t>Financial Aid Counselor workshops</a:t>
            </a:r>
          </a:p>
        </p:txBody>
      </p:sp>
      <p:sp>
        <p:nvSpPr>
          <p:cNvPr id="4" name="Text Placeholder 3">
            <a:extLst>
              <a:ext uri="{FF2B5EF4-FFF2-40B4-BE49-F238E27FC236}">
                <a16:creationId xmlns:a16="http://schemas.microsoft.com/office/drawing/2014/main" id="{07F03D71-1E90-427D-B100-FDBCB2BF0E75}"/>
              </a:ext>
            </a:extLst>
          </p:cNvPr>
          <p:cNvSpPr>
            <a:spLocks noGrp="1"/>
          </p:cNvSpPr>
          <p:nvPr>
            <p:ph type="body" idx="4294967295"/>
          </p:nvPr>
        </p:nvSpPr>
        <p:spPr>
          <a:xfrm>
            <a:off x="575894" y="2153941"/>
            <a:ext cx="5246914" cy="4283075"/>
          </a:xfrm>
        </p:spPr>
        <p:txBody>
          <a:bodyPr>
            <a:normAutofit/>
          </a:bodyPr>
          <a:lstStyle/>
          <a:p>
            <a:r>
              <a:rPr lang="en-US" sz="2200" dirty="0"/>
              <a:t>Basic training on the federal financial aid process and programs.</a:t>
            </a:r>
            <a:br>
              <a:rPr lang="en-US" sz="2200" dirty="0"/>
            </a:br>
            <a:endParaRPr lang="en-US" sz="1050" dirty="0"/>
          </a:p>
          <a:p>
            <a:r>
              <a:rPr lang="en-US" sz="2200" dirty="0"/>
              <a:t>Targeted at new counselors or advisors or those new to the role of advising seniors.</a:t>
            </a:r>
            <a:br>
              <a:rPr lang="en-US" sz="2200" dirty="0"/>
            </a:br>
            <a:endParaRPr lang="en-US" sz="1050" dirty="0"/>
          </a:p>
          <a:p>
            <a:r>
              <a:rPr lang="en-US" sz="2200" b="1" dirty="0"/>
              <a:t>We will offer 7 in-person workshops and 1 virtual workshop.</a:t>
            </a:r>
          </a:p>
        </p:txBody>
      </p:sp>
      <p:sp>
        <p:nvSpPr>
          <p:cNvPr id="5" name="Text Placeholder 4">
            <a:extLst>
              <a:ext uri="{FF2B5EF4-FFF2-40B4-BE49-F238E27FC236}">
                <a16:creationId xmlns:a16="http://schemas.microsoft.com/office/drawing/2014/main" id="{DC34C360-4CC0-4229-9F0D-D6B18109C644}"/>
              </a:ext>
            </a:extLst>
          </p:cNvPr>
          <p:cNvSpPr>
            <a:spLocks noGrp="1"/>
          </p:cNvSpPr>
          <p:nvPr>
            <p:ph type="body" idx="4294967295"/>
          </p:nvPr>
        </p:nvSpPr>
        <p:spPr>
          <a:xfrm>
            <a:off x="6579230" y="2153941"/>
            <a:ext cx="5036876" cy="4077292"/>
          </a:xfrm>
        </p:spPr>
        <p:txBody>
          <a:bodyPr>
            <a:normAutofit/>
          </a:bodyPr>
          <a:lstStyle/>
          <a:p>
            <a:r>
              <a:rPr lang="en-US" sz="2200" dirty="0"/>
              <a:t>Registration will open soon.</a:t>
            </a:r>
            <a:br>
              <a:rPr lang="en-US" sz="2200" dirty="0"/>
            </a:br>
            <a:br>
              <a:rPr lang="en-US" sz="2200" dirty="0"/>
            </a:br>
            <a:endParaRPr lang="en-US" sz="1050" dirty="0"/>
          </a:p>
          <a:p>
            <a:r>
              <a:rPr lang="en-US" sz="2200" dirty="0"/>
              <a:t>Available on the OASFAA Counselor page.</a:t>
            </a:r>
            <a:br>
              <a:rPr lang="en-US" sz="2200" dirty="0"/>
            </a:br>
            <a:br>
              <a:rPr lang="en-US" sz="2200" dirty="0"/>
            </a:br>
            <a:endParaRPr lang="en-US" sz="1050" dirty="0"/>
          </a:p>
          <a:p>
            <a:pPr algn="l"/>
            <a:r>
              <a:rPr lang="en-US" sz="2200" i="0" dirty="0">
                <a:effectLst/>
              </a:rPr>
              <a:t>Registration Link:</a:t>
            </a:r>
            <a:br>
              <a:rPr lang="en-US" b="1" i="0" dirty="0">
                <a:solidFill>
                  <a:srgbClr val="232333"/>
                </a:solidFill>
                <a:effectLst/>
                <a:latin typeface="Amasis MT Pro Black" panose="020B0604020202020204" pitchFamily="18" charset="0"/>
              </a:rPr>
            </a:br>
            <a:r>
              <a:rPr lang="en-US" sz="2200" i="0" dirty="0">
                <a:solidFill>
                  <a:srgbClr val="00B0F0"/>
                </a:solidFill>
                <a:effectLst/>
              </a:rPr>
              <a:t>You will </a:t>
            </a:r>
            <a:r>
              <a:rPr lang="en-US" sz="2200" dirty="0">
                <a:solidFill>
                  <a:srgbClr val="00B0F0"/>
                </a:solidFill>
              </a:rPr>
              <a:t>receive the link after registering for the event.</a:t>
            </a:r>
            <a:endParaRPr lang="en-US" sz="2200" i="0" dirty="0">
              <a:solidFill>
                <a:srgbClr val="00B0F0"/>
              </a:solidFill>
              <a:effectLst/>
            </a:endParaRPr>
          </a:p>
          <a:p>
            <a:pPr algn="l"/>
            <a:endParaRPr lang="en-US" b="0" i="0" dirty="0">
              <a:solidFill>
                <a:srgbClr val="232333"/>
              </a:solidFill>
              <a:effectLst/>
              <a:latin typeface="Lato"/>
            </a:endParaRPr>
          </a:p>
          <a:p>
            <a:pPr marL="0" indent="0">
              <a:buNone/>
            </a:pPr>
            <a:endParaRPr lang="en-US" dirty="0"/>
          </a:p>
        </p:txBody>
      </p:sp>
    </p:spTree>
    <p:extLst>
      <p:ext uri="{BB962C8B-B14F-4D97-AF65-F5344CB8AC3E}">
        <p14:creationId xmlns:p14="http://schemas.microsoft.com/office/powerpoint/2010/main" val="11774414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8AA49B-3A9E-485C-B88E-0597730B2EB8}"/>
              </a:ext>
            </a:extLst>
          </p:cNvPr>
          <p:cNvSpPr>
            <a:spLocks noGrp="1"/>
          </p:cNvSpPr>
          <p:nvPr>
            <p:ph type="title"/>
          </p:nvPr>
        </p:nvSpPr>
        <p:spPr/>
        <p:txBody>
          <a:bodyPr anchor="ctr" anchorCtr="0"/>
          <a:lstStyle/>
          <a:p>
            <a:r>
              <a:rPr lang="en-US" dirty="0"/>
              <a:t>Financial Aid 101 Webinar</a:t>
            </a:r>
          </a:p>
        </p:txBody>
      </p:sp>
      <p:sp>
        <p:nvSpPr>
          <p:cNvPr id="4" name="Text Placeholder 3">
            <a:extLst>
              <a:ext uri="{FF2B5EF4-FFF2-40B4-BE49-F238E27FC236}">
                <a16:creationId xmlns:a16="http://schemas.microsoft.com/office/drawing/2014/main" id="{07F03D71-1E90-427D-B100-FDBCB2BF0E75}"/>
              </a:ext>
            </a:extLst>
          </p:cNvPr>
          <p:cNvSpPr>
            <a:spLocks noGrp="1"/>
          </p:cNvSpPr>
          <p:nvPr>
            <p:ph type="body" idx="4294967295"/>
          </p:nvPr>
        </p:nvSpPr>
        <p:spPr>
          <a:xfrm>
            <a:off x="575894" y="2153941"/>
            <a:ext cx="5246914" cy="4283075"/>
          </a:xfrm>
        </p:spPr>
        <p:txBody>
          <a:bodyPr>
            <a:normAutofit/>
          </a:bodyPr>
          <a:lstStyle/>
          <a:p>
            <a:r>
              <a:rPr lang="en-US" sz="2200" dirty="0"/>
              <a:t>Basic training on the federal financial aid process and programs.</a:t>
            </a:r>
            <a:br>
              <a:rPr lang="en-US" sz="2200" dirty="0"/>
            </a:br>
            <a:endParaRPr lang="en-US" sz="1050" dirty="0"/>
          </a:p>
          <a:p>
            <a:r>
              <a:rPr lang="en-US" sz="2200" dirty="0"/>
              <a:t>Targeted at new counselors or advisors or those new to the role of advising seniors.</a:t>
            </a:r>
            <a:br>
              <a:rPr lang="en-US" sz="2200" dirty="0"/>
            </a:br>
            <a:endParaRPr lang="en-US" sz="1050" dirty="0"/>
          </a:p>
          <a:p>
            <a:r>
              <a:rPr lang="en-US" sz="2200" b="1" dirty="0"/>
              <a:t>Will be held on Tuesday, September 27, from 9:00am -10:30am.</a:t>
            </a:r>
          </a:p>
        </p:txBody>
      </p:sp>
      <p:sp>
        <p:nvSpPr>
          <p:cNvPr id="5" name="Text Placeholder 4">
            <a:extLst>
              <a:ext uri="{FF2B5EF4-FFF2-40B4-BE49-F238E27FC236}">
                <a16:creationId xmlns:a16="http://schemas.microsoft.com/office/drawing/2014/main" id="{DC34C360-4CC0-4229-9F0D-D6B18109C644}"/>
              </a:ext>
            </a:extLst>
          </p:cNvPr>
          <p:cNvSpPr>
            <a:spLocks noGrp="1"/>
          </p:cNvSpPr>
          <p:nvPr>
            <p:ph type="body" idx="4294967295"/>
          </p:nvPr>
        </p:nvSpPr>
        <p:spPr>
          <a:xfrm>
            <a:off x="6579230" y="2153941"/>
            <a:ext cx="5036876" cy="4077292"/>
          </a:xfrm>
        </p:spPr>
        <p:txBody>
          <a:bodyPr>
            <a:normAutofit fontScale="92500" lnSpcReduction="10000"/>
          </a:bodyPr>
          <a:lstStyle/>
          <a:p>
            <a:r>
              <a:rPr lang="en-US" sz="2200" dirty="0"/>
              <a:t>Registration is open.</a:t>
            </a:r>
            <a:br>
              <a:rPr lang="en-US" sz="2200" dirty="0"/>
            </a:br>
            <a:br>
              <a:rPr lang="en-US" sz="2200" dirty="0"/>
            </a:br>
            <a:endParaRPr lang="en-US" sz="1050" dirty="0"/>
          </a:p>
          <a:p>
            <a:r>
              <a:rPr lang="en-US" sz="2200" dirty="0"/>
              <a:t>Available on the OASFAA Counselor page.</a:t>
            </a:r>
            <a:br>
              <a:rPr lang="en-US" sz="2200" dirty="0"/>
            </a:br>
            <a:br>
              <a:rPr lang="en-US" sz="2200" dirty="0"/>
            </a:br>
            <a:endParaRPr lang="en-US" sz="1050" dirty="0"/>
          </a:p>
          <a:p>
            <a:pPr algn="l"/>
            <a:r>
              <a:rPr lang="en-US" sz="2200" i="0" dirty="0">
                <a:effectLst/>
              </a:rPr>
              <a:t>Registration Link:  </a:t>
            </a:r>
            <a:r>
              <a:rPr lang="en-US" sz="2200" i="0" dirty="0">
                <a:solidFill>
                  <a:srgbClr val="00B0F0"/>
                </a:solidFill>
                <a:effectLst/>
                <a:hlinkClick r:id="rId2">
                  <a:extLst>
                    <a:ext uri="{A12FA001-AC4F-418D-AE19-62706E023703}">
                      <ahyp:hlinkClr xmlns:ahyp="http://schemas.microsoft.com/office/drawing/2018/hyperlinkcolor" val="tx"/>
                    </a:ext>
                  </a:extLst>
                </a:hlinkClick>
              </a:rPr>
              <a:t>https://www.oasfaa.org/counselors#fa101</a:t>
            </a:r>
            <a:r>
              <a:rPr lang="en-US" sz="2200" i="0" dirty="0">
                <a:solidFill>
                  <a:srgbClr val="00B0F0"/>
                </a:solidFill>
                <a:effectLst/>
              </a:rPr>
              <a:t> </a:t>
            </a:r>
          </a:p>
          <a:p>
            <a:pPr marL="0" indent="0" algn="l">
              <a:buNone/>
            </a:pPr>
            <a:br>
              <a:rPr lang="en-US" b="1" i="0" dirty="0">
                <a:solidFill>
                  <a:srgbClr val="232333"/>
                </a:solidFill>
                <a:effectLst/>
              </a:rPr>
            </a:br>
            <a:endParaRPr lang="en-US" b="0" i="0" dirty="0">
              <a:solidFill>
                <a:srgbClr val="232333"/>
              </a:solidFill>
              <a:effectLst/>
              <a:latin typeface="Lato"/>
            </a:endParaRPr>
          </a:p>
          <a:p>
            <a:pPr marL="0" indent="0">
              <a:buNone/>
            </a:pPr>
            <a:endParaRPr lang="en-US" dirty="0"/>
          </a:p>
        </p:txBody>
      </p:sp>
    </p:spTree>
    <p:extLst>
      <p:ext uri="{BB962C8B-B14F-4D97-AF65-F5344CB8AC3E}">
        <p14:creationId xmlns:p14="http://schemas.microsoft.com/office/powerpoint/2010/main" val="4016636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121900" tIns="121900" rIns="121900" bIns="121900" anchor="ctr" anchorCtr="0">
            <a:noAutofit/>
          </a:bodyPr>
          <a:lstStyle/>
          <a:p>
            <a:r>
              <a:rPr lang="en-US" dirty="0"/>
              <a:t>FAFSA HELP OHIO</a:t>
            </a:r>
            <a:endParaRPr dirty="0"/>
          </a:p>
        </p:txBody>
      </p:sp>
      <p:sp>
        <p:nvSpPr>
          <p:cNvPr id="3" name="Text Placeholder 2">
            <a:extLst>
              <a:ext uri="{FF2B5EF4-FFF2-40B4-BE49-F238E27FC236}">
                <a16:creationId xmlns:a16="http://schemas.microsoft.com/office/drawing/2014/main" id="{A3707343-953A-4E79-859A-CDBC74C1D762}"/>
              </a:ext>
            </a:extLst>
          </p:cNvPr>
          <p:cNvSpPr>
            <a:spLocks noGrp="1"/>
          </p:cNvSpPr>
          <p:nvPr>
            <p:ph type="body" idx="4294967295"/>
          </p:nvPr>
        </p:nvSpPr>
        <p:spPr>
          <a:xfrm>
            <a:off x="6477001" y="2049462"/>
            <a:ext cx="5128510" cy="4675999"/>
          </a:xfrm>
        </p:spPr>
        <p:txBody>
          <a:bodyPr/>
          <a:lstStyle/>
          <a:p>
            <a:r>
              <a:rPr lang="en-US" dirty="0"/>
              <a:t>FAFSA Events</a:t>
            </a:r>
          </a:p>
          <a:p>
            <a:pPr lvl="1"/>
            <a:r>
              <a:rPr lang="en-US" dirty="0"/>
              <a:t>Add any FAFSA events you may be hosting.</a:t>
            </a:r>
            <a:br>
              <a:rPr lang="en-US" dirty="0"/>
            </a:br>
            <a:endParaRPr lang="en-US" sz="1050" dirty="0"/>
          </a:p>
          <a:p>
            <a:r>
              <a:rPr lang="en-US" dirty="0"/>
              <a:t>Resources for students and parents</a:t>
            </a:r>
          </a:p>
          <a:p>
            <a:pPr lvl="1"/>
            <a:r>
              <a:rPr lang="en-US" dirty="0"/>
              <a:t>Instructional videos </a:t>
            </a:r>
          </a:p>
          <a:p>
            <a:pPr lvl="1"/>
            <a:r>
              <a:rPr lang="en-US" dirty="0"/>
              <a:t>Handouts</a:t>
            </a:r>
          </a:p>
          <a:p>
            <a:pPr lvl="1"/>
            <a:r>
              <a:rPr lang="en-US" dirty="0"/>
              <a:t>You can link this to your school site. </a:t>
            </a:r>
          </a:p>
        </p:txBody>
      </p:sp>
      <p:pic>
        <p:nvPicPr>
          <p:cNvPr id="5" name="Picture 4">
            <a:extLst>
              <a:ext uri="{FF2B5EF4-FFF2-40B4-BE49-F238E27FC236}">
                <a16:creationId xmlns:a16="http://schemas.microsoft.com/office/drawing/2014/main" id="{546815D2-A197-4809-B892-13B12381D9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090" y="1933434"/>
            <a:ext cx="5216479" cy="487013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371447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5C8AF4-C4C1-4E01-8D4A-7EDAA0972004}"/>
              </a:ext>
            </a:extLst>
          </p:cNvPr>
          <p:cNvSpPr>
            <a:spLocks noGrp="1"/>
          </p:cNvSpPr>
          <p:nvPr>
            <p:ph type="title" idx="4294967295"/>
          </p:nvPr>
        </p:nvSpPr>
        <p:spPr>
          <a:xfrm>
            <a:off x="2590800" y="698050"/>
            <a:ext cx="7010400" cy="619125"/>
          </a:xfrm>
        </p:spPr>
        <p:txBody>
          <a:bodyPr anchor="t" anchorCtr="0"/>
          <a:lstStyle/>
          <a:p>
            <a:pPr algn="ctr"/>
            <a:r>
              <a:rPr lang="en-US" dirty="0">
                <a:solidFill>
                  <a:srgbClr val="2683C6"/>
                </a:solidFill>
                <a:latin typeface="Verdana" panose="020B0604030504040204" pitchFamily="34" charset="0"/>
                <a:ea typeface="Verdana" panose="020B0604030504040204" pitchFamily="34" charset="0"/>
              </a:rPr>
              <a:t>More Counselor Resources</a:t>
            </a:r>
          </a:p>
        </p:txBody>
      </p:sp>
      <p:sp>
        <p:nvSpPr>
          <p:cNvPr id="2" name="Text Placeholder 6">
            <a:extLst>
              <a:ext uri="{FF2B5EF4-FFF2-40B4-BE49-F238E27FC236}">
                <a16:creationId xmlns:a16="http://schemas.microsoft.com/office/drawing/2014/main" id="{2149D6DE-C48A-ABED-60EA-470AFEF1D37B}"/>
              </a:ext>
            </a:extLst>
          </p:cNvPr>
          <p:cNvSpPr txBox="1">
            <a:spLocks/>
          </p:cNvSpPr>
          <p:nvPr/>
        </p:nvSpPr>
        <p:spPr>
          <a:xfrm>
            <a:off x="831767" y="4591408"/>
            <a:ext cx="10528466" cy="708182"/>
          </a:xfrm>
          <a:prstGeom prst="rect">
            <a:avLst/>
          </a:prstGeom>
        </p:spPr>
        <p:txBody>
          <a:bodyPr vert="horz" lIns="91440" tIns="45720" rIns="91440" bIns="45720" rtlCol="0" anchor="t" anchorCtr="0">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800" kern="1200">
                <a:solidFill>
                  <a:srgbClr val="2683C6"/>
                </a:solidFill>
                <a:latin typeface="Verdana" panose="020B0604030504040204" pitchFamily="34" charset="0"/>
                <a:ea typeface="Verdana" panose="020B0604030504040204" pitchFamily="34" charset="0"/>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400" kern="1200">
                <a:solidFill>
                  <a:srgbClr val="2683C6"/>
                </a:solidFill>
                <a:latin typeface="Verdana" panose="020B0604030504040204" pitchFamily="34" charset="0"/>
                <a:ea typeface="Verdana" panose="020B0604030504040204" pitchFamily="34" charset="0"/>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000" kern="1200">
                <a:solidFill>
                  <a:srgbClr val="2683C6"/>
                </a:solidFill>
                <a:latin typeface="Verdana" panose="020B0604030504040204" pitchFamily="34" charset="0"/>
                <a:ea typeface="Verdana" panose="020B0604030504040204" pitchFamily="34" charset="0"/>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rgbClr val="2683C6"/>
                </a:solidFill>
                <a:latin typeface="Verdana" panose="020B0604030504040204" pitchFamily="34" charset="0"/>
                <a:ea typeface="Verdana" panose="020B0604030504040204" pitchFamily="34" charset="0"/>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rgbClr val="2683C6"/>
                </a:solidFill>
                <a:latin typeface="Verdana" panose="020B0604030504040204" pitchFamily="34" charset="0"/>
                <a:ea typeface="Verdana" panose="020B0604030504040204" pitchFamily="34" charset="0"/>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buFont typeface="Wingdings 2" panose="05020102010507070707" pitchFamily="18" charset="2"/>
              <a:buNone/>
            </a:pPr>
            <a:r>
              <a:rPr lang="en-US" dirty="0"/>
              <a:t>FAFSA Priority Deadlines for Ohio Schools 2022-2023</a:t>
            </a:r>
          </a:p>
        </p:txBody>
      </p:sp>
      <p:pic>
        <p:nvPicPr>
          <p:cNvPr id="6" name="Picture 5">
            <a:extLst>
              <a:ext uri="{FF2B5EF4-FFF2-40B4-BE49-F238E27FC236}">
                <a16:creationId xmlns:a16="http://schemas.microsoft.com/office/drawing/2014/main" id="{EA8A1C87-AAB1-B276-C949-DE070DDB55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26" y="5299590"/>
            <a:ext cx="10060748" cy="1348363"/>
          </a:xfrm>
          <a:prstGeom prst="rect">
            <a:avLst/>
          </a:prstGeom>
        </p:spPr>
      </p:pic>
      <p:pic>
        <p:nvPicPr>
          <p:cNvPr id="7" name="Picture 6">
            <a:extLst>
              <a:ext uri="{FF2B5EF4-FFF2-40B4-BE49-F238E27FC236}">
                <a16:creationId xmlns:a16="http://schemas.microsoft.com/office/drawing/2014/main" id="{7F37BA8E-2DE9-0E5C-FB90-336F43FFE9CC}"/>
              </a:ext>
            </a:extLst>
          </p:cNvPr>
          <p:cNvPicPr>
            <a:picLocks noChangeAspect="1"/>
          </p:cNvPicPr>
          <p:nvPr/>
        </p:nvPicPr>
        <p:blipFill>
          <a:blip r:embed="rId3"/>
          <a:stretch>
            <a:fillRect/>
          </a:stretch>
        </p:blipFill>
        <p:spPr>
          <a:xfrm>
            <a:off x="2023152" y="1557819"/>
            <a:ext cx="8145696" cy="2523866"/>
          </a:xfrm>
          <a:prstGeom prst="rect">
            <a:avLst/>
          </a:prstGeom>
        </p:spPr>
      </p:pic>
    </p:spTree>
    <p:extLst>
      <p:ext uri="{BB962C8B-B14F-4D97-AF65-F5344CB8AC3E}">
        <p14:creationId xmlns:p14="http://schemas.microsoft.com/office/powerpoint/2010/main" val="988813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1085700" y="523433"/>
            <a:ext cx="7507693" cy="1021600"/>
          </a:xfrm>
          <a:prstGeom prst="rect">
            <a:avLst/>
          </a:prstGeom>
        </p:spPr>
        <p:txBody>
          <a:bodyPr spcFirstLastPara="1" vert="horz" wrap="square" lIns="121900" tIns="121900" rIns="121900" bIns="121900" rtlCol="0" anchor="ctr" anchorCtr="0">
            <a:noAutofit/>
          </a:bodyPr>
          <a:lstStyle/>
          <a:p>
            <a:r>
              <a:rPr lang="en-US"/>
              <a:t>TRACKING FAFSA COMPLETION</a:t>
            </a:r>
            <a:endParaRPr/>
          </a:p>
        </p:txBody>
      </p:sp>
      <p:sp>
        <p:nvSpPr>
          <p:cNvPr id="33" name="Text Placeholder 4">
            <a:extLst>
              <a:ext uri="{FF2B5EF4-FFF2-40B4-BE49-F238E27FC236}">
                <a16:creationId xmlns:a16="http://schemas.microsoft.com/office/drawing/2014/main" id="{7175463E-D84A-4D3E-9726-5D482C90F622}"/>
              </a:ext>
            </a:extLst>
          </p:cNvPr>
          <p:cNvSpPr>
            <a:spLocks noGrp="1"/>
          </p:cNvSpPr>
          <p:nvPr>
            <p:ph type="body" idx="1"/>
          </p:nvPr>
        </p:nvSpPr>
        <p:spPr>
          <a:xfrm>
            <a:off x="435429" y="729344"/>
            <a:ext cx="11288486" cy="5873022"/>
          </a:xfrm>
        </p:spPr>
        <p:txBody>
          <a:bodyPr/>
          <a:lstStyle/>
          <a:p>
            <a:pPr>
              <a:buFont typeface="Wingdings" panose="05000000000000000000" pitchFamily="2" charset="2"/>
              <a:buChar char="§"/>
            </a:pPr>
            <a:r>
              <a:rPr lang="en-US" sz="2400" dirty="0"/>
              <a:t>To look at aggregate number and comparison options:</a:t>
            </a:r>
          </a:p>
          <a:p>
            <a:pPr lvl="1">
              <a:buFont typeface="Wingdings" panose="05000000000000000000" pitchFamily="2" charset="2"/>
              <a:buChar char="§"/>
            </a:pPr>
            <a:r>
              <a:rPr lang="en-US" sz="2400" dirty="0">
                <a:solidFill>
                  <a:schemeClr val="accent1"/>
                </a:solidFill>
                <a:hlinkClick r:id="rId3">
                  <a:extLst>
                    <a:ext uri="{A12FA001-AC4F-418D-AE19-62706E023703}">
                      <ahyp:hlinkClr xmlns:ahyp="http://schemas.microsoft.com/office/drawing/2018/hyperlinkcolor" val="tx"/>
                    </a:ext>
                  </a:extLst>
                </a:hlinkClick>
              </a:rPr>
              <a:t>www.formyourfuture.org/fafsa-tracker</a:t>
            </a:r>
            <a:r>
              <a:rPr lang="en-US" sz="2400" dirty="0">
                <a:solidFill>
                  <a:schemeClr val="accent1"/>
                </a:solidFill>
              </a:rPr>
              <a:t> </a:t>
            </a:r>
            <a:br>
              <a:rPr lang="en-US" sz="2400" dirty="0"/>
            </a:br>
            <a:endParaRPr lang="en-US" sz="2400" dirty="0"/>
          </a:p>
          <a:p>
            <a:pPr>
              <a:buFont typeface="Wingdings" panose="05000000000000000000" pitchFamily="2" charset="2"/>
              <a:buChar char="§"/>
            </a:pPr>
            <a:r>
              <a:rPr lang="en-US" sz="2400" dirty="0"/>
              <a:t>Compare this year versus last year at the state, city, district or building level:</a:t>
            </a:r>
          </a:p>
          <a:p>
            <a:pPr lvl="1">
              <a:buFont typeface="Wingdings" panose="05000000000000000000" pitchFamily="2" charset="2"/>
              <a:buChar char="§"/>
            </a:pPr>
            <a:r>
              <a:rPr lang="en-US" sz="2400" dirty="0"/>
              <a:t>To access student-level data for Ohio:</a:t>
            </a:r>
            <a:r>
              <a:rPr lang="en-US" sz="2400" dirty="0">
                <a:solidFill>
                  <a:schemeClr val="accent1"/>
                </a:solidFill>
              </a:rPr>
              <a:t> </a:t>
            </a:r>
            <a:br>
              <a:rPr lang="en-US" sz="2400" dirty="0">
                <a:solidFill>
                  <a:schemeClr val="accent1"/>
                </a:solidFill>
              </a:rPr>
            </a:br>
            <a:r>
              <a:rPr lang="en-US" sz="2400" dirty="0">
                <a:solidFill>
                  <a:schemeClr val="accent1"/>
                </a:solidFill>
                <a:hlinkClick r:id="rId4">
                  <a:extLst>
                    <a:ext uri="{A12FA001-AC4F-418D-AE19-62706E023703}">
                      <ahyp:hlinkClr xmlns:ahyp="http://schemas.microsoft.com/office/drawing/2018/hyperlinkcolor" val="tx"/>
                    </a:ext>
                  </a:extLst>
                </a:hlinkClick>
              </a:rPr>
              <a:t>https://www.ohio-k12.help/fafsa/</a:t>
            </a:r>
            <a:r>
              <a:rPr lang="en-US" sz="2400" dirty="0">
                <a:solidFill>
                  <a:schemeClr val="accent1"/>
                </a:solidFill>
              </a:rPr>
              <a:t> </a:t>
            </a:r>
            <a:br>
              <a:rPr lang="en-US" sz="2400" dirty="0">
                <a:solidFill>
                  <a:schemeClr val="accent1"/>
                </a:solidFill>
              </a:rPr>
            </a:br>
            <a:endParaRPr lang="en-US" sz="1050" dirty="0">
              <a:solidFill>
                <a:schemeClr val="accent1"/>
              </a:solidFill>
            </a:endParaRPr>
          </a:p>
          <a:p>
            <a:pPr lvl="1">
              <a:buFont typeface="Wingdings" panose="05000000000000000000" pitchFamily="2" charset="2"/>
              <a:buChar char="§"/>
            </a:pPr>
            <a:r>
              <a:rPr lang="en-US" sz="2400" dirty="0"/>
              <a:t>Need data sharing agreement signed by superintendent.</a:t>
            </a:r>
            <a:br>
              <a:rPr lang="en-US" sz="2400" dirty="0"/>
            </a:br>
            <a:endParaRPr lang="en-US" sz="1050" dirty="0"/>
          </a:p>
          <a:p>
            <a:pPr lvl="1">
              <a:buFont typeface="Wingdings" panose="05000000000000000000" pitchFamily="2" charset="2"/>
              <a:buChar char="§"/>
            </a:pPr>
            <a:r>
              <a:rPr lang="en-US" sz="2400" dirty="0"/>
              <a:t>2023-2024 FAFSA data will become available in October.</a:t>
            </a:r>
            <a:br>
              <a:rPr lang="en-US" sz="2400" dirty="0"/>
            </a:br>
            <a:endParaRPr lang="en-US" sz="2400" dirty="0"/>
          </a:p>
          <a:p>
            <a:pPr>
              <a:buFont typeface="Wingdings" panose="05000000000000000000" pitchFamily="2" charset="2"/>
              <a:buChar char="§"/>
            </a:pPr>
            <a:r>
              <a:rPr lang="en-US" sz="2400" dirty="0"/>
              <a:t>Many enhancements done this year to the Ohio site.</a:t>
            </a:r>
          </a:p>
        </p:txBody>
      </p:sp>
      <p:sp>
        <p:nvSpPr>
          <p:cNvPr id="2" name="Rectangle 1">
            <a:extLst>
              <a:ext uri="{FF2B5EF4-FFF2-40B4-BE49-F238E27FC236}">
                <a16:creationId xmlns:a16="http://schemas.microsoft.com/office/drawing/2014/main" id="{8F63DA42-A68C-49A8-AB17-3BC336614DAD}"/>
              </a:ext>
            </a:extLst>
          </p:cNvPr>
          <p:cNvSpPr/>
          <p:nvPr/>
        </p:nvSpPr>
        <p:spPr>
          <a:xfrm>
            <a:off x="11136086" y="6085114"/>
            <a:ext cx="1055914" cy="6696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379183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5C8AF4-C4C1-4E01-8D4A-7EDAA0972004}"/>
              </a:ext>
            </a:extLst>
          </p:cNvPr>
          <p:cNvSpPr>
            <a:spLocks noGrp="1"/>
          </p:cNvSpPr>
          <p:nvPr>
            <p:ph type="title" idx="4294967295"/>
          </p:nvPr>
        </p:nvSpPr>
        <p:spPr>
          <a:xfrm>
            <a:off x="2590800" y="730706"/>
            <a:ext cx="7010400" cy="619125"/>
          </a:xfrm>
        </p:spPr>
        <p:txBody>
          <a:bodyPr anchor="t" anchorCtr="0"/>
          <a:lstStyle/>
          <a:p>
            <a:pPr algn="ctr"/>
            <a:r>
              <a:rPr lang="en-US" dirty="0">
                <a:solidFill>
                  <a:srgbClr val="2683C6"/>
                </a:solidFill>
                <a:latin typeface="Verdana" panose="020B0604030504040204" pitchFamily="34" charset="0"/>
                <a:ea typeface="Verdana" panose="020B0604030504040204" pitchFamily="34" charset="0"/>
              </a:rPr>
              <a:t>FAFSA Training Webinars</a:t>
            </a:r>
          </a:p>
        </p:txBody>
      </p:sp>
      <p:sp>
        <p:nvSpPr>
          <p:cNvPr id="4" name="Text Placeholder 3">
            <a:extLst>
              <a:ext uri="{FF2B5EF4-FFF2-40B4-BE49-F238E27FC236}">
                <a16:creationId xmlns:a16="http://schemas.microsoft.com/office/drawing/2014/main" id="{F0B07E68-FE96-4208-AC61-B42CD9044271}"/>
              </a:ext>
            </a:extLst>
          </p:cNvPr>
          <p:cNvSpPr>
            <a:spLocks noGrp="1"/>
          </p:cNvSpPr>
          <p:nvPr>
            <p:ph type="body" idx="4294967295"/>
          </p:nvPr>
        </p:nvSpPr>
        <p:spPr>
          <a:xfrm>
            <a:off x="434975" y="2250008"/>
            <a:ext cx="5661025" cy="4648200"/>
          </a:xfrm>
        </p:spPr>
        <p:txBody>
          <a:bodyPr>
            <a:noAutofit/>
          </a:bodyPr>
          <a:lstStyle/>
          <a:p>
            <a:pPr marL="0" indent="0">
              <a:buNone/>
            </a:pPr>
            <a:r>
              <a:rPr lang="en-US" sz="2400" b="1" dirty="0"/>
              <a:t>Thursday, October 6</a:t>
            </a:r>
            <a:br>
              <a:rPr lang="en-US" sz="2200" dirty="0"/>
            </a:br>
            <a:endParaRPr lang="en-US" sz="1050" dirty="0"/>
          </a:p>
          <a:p>
            <a:r>
              <a:rPr lang="en-US" sz="2200" dirty="0"/>
              <a:t>1:00-2:30pm</a:t>
            </a:r>
            <a:br>
              <a:rPr lang="en-US" sz="2200" dirty="0"/>
            </a:br>
            <a:endParaRPr lang="en-US" sz="1050" dirty="0"/>
          </a:p>
          <a:p>
            <a:r>
              <a:rPr lang="en-US" sz="2200" dirty="0"/>
              <a:t>Registration is open</a:t>
            </a:r>
            <a:br>
              <a:rPr lang="en-US" sz="2200" dirty="0"/>
            </a:br>
            <a:endParaRPr lang="en-US" sz="1050" dirty="0"/>
          </a:p>
          <a:p>
            <a:r>
              <a:rPr lang="en-US" sz="2200" dirty="0"/>
              <a:t>Registration link will be available at: </a:t>
            </a:r>
            <a:r>
              <a:rPr lang="en-US" sz="2200" dirty="0">
                <a:solidFill>
                  <a:srgbClr val="00B0F0"/>
                </a:solidFill>
                <a:hlinkClick r:id="rId2">
                  <a:extLst>
                    <a:ext uri="{A12FA001-AC4F-418D-AE19-62706E023703}">
                      <ahyp:hlinkClr xmlns:ahyp="http://schemas.microsoft.com/office/drawing/2018/hyperlinkcolor" val="tx"/>
                    </a:ext>
                  </a:extLst>
                </a:hlinkClick>
              </a:rPr>
              <a:t>https://www.oasfaa.org/counselors</a:t>
            </a:r>
            <a:br>
              <a:rPr lang="en-US" sz="2200" dirty="0">
                <a:solidFill>
                  <a:srgbClr val="00B0F0"/>
                </a:solidFill>
              </a:rPr>
            </a:br>
            <a:br>
              <a:rPr lang="en-US" sz="2200" b="1" i="0" dirty="0">
                <a:effectLst/>
              </a:rPr>
            </a:br>
            <a:endParaRPr lang="en-US" sz="2200" b="0" i="0" dirty="0">
              <a:solidFill>
                <a:srgbClr val="232333"/>
              </a:solidFill>
              <a:effectLst/>
            </a:endParaRPr>
          </a:p>
        </p:txBody>
      </p:sp>
      <p:sp>
        <p:nvSpPr>
          <p:cNvPr id="5" name="Text Placeholder 4">
            <a:extLst>
              <a:ext uri="{FF2B5EF4-FFF2-40B4-BE49-F238E27FC236}">
                <a16:creationId xmlns:a16="http://schemas.microsoft.com/office/drawing/2014/main" id="{ACFB74F9-84DC-4E97-922D-728AD880B590}"/>
              </a:ext>
            </a:extLst>
          </p:cNvPr>
          <p:cNvSpPr>
            <a:spLocks noGrp="1"/>
          </p:cNvSpPr>
          <p:nvPr>
            <p:ph type="body" idx="4294967295"/>
          </p:nvPr>
        </p:nvSpPr>
        <p:spPr>
          <a:xfrm>
            <a:off x="6250441" y="2250008"/>
            <a:ext cx="5843587" cy="4648200"/>
          </a:xfrm>
        </p:spPr>
        <p:txBody>
          <a:bodyPr>
            <a:noAutofit/>
          </a:bodyPr>
          <a:lstStyle/>
          <a:p>
            <a:pPr marL="0" indent="0">
              <a:buNone/>
            </a:pPr>
            <a:r>
              <a:rPr lang="en-US" sz="2400" b="1" dirty="0"/>
              <a:t>Tuesday, October 11</a:t>
            </a:r>
            <a:br>
              <a:rPr lang="en-US" sz="2200" dirty="0"/>
            </a:br>
            <a:endParaRPr lang="en-US" sz="1050" dirty="0"/>
          </a:p>
          <a:p>
            <a:r>
              <a:rPr lang="en-US" sz="2200" dirty="0"/>
              <a:t>9:00-10:30am</a:t>
            </a:r>
            <a:br>
              <a:rPr lang="en-US" sz="2200" dirty="0"/>
            </a:br>
            <a:endParaRPr lang="en-US" sz="1050" dirty="0"/>
          </a:p>
          <a:p>
            <a:r>
              <a:rPr lang="en-US" sz="2200" dirty="0"/>
              <a:t>Registration is open</a:t>
            </a:r>
            <a:br>
              <a:rPr lang="en-US" sz="2200" dirty="0"/>
            </a:br>
            <a:endParaRPr lang="en-US" sz="1050" dirty="0"/>
          </a:p>
          <a:p>
            <a:r>
              <a:rPr lang="en-US" sz="2200" dirty="0"/>
              <a:t>Registration link will be available at: </a:t>
            </a:r>
            <a:r>
              <a:rPr lang="en-US" sz="2200" dirty="0">
                <a:solidFill>
                  <a:srgbClr val="00B0F0"/>
                </a:solidFill>
                <a:hlinkClick r:id="rId2">
                  <a:extLst>
                    <a:ext uri="{A12FA001-AC4F-418D-AE19-62706E023703}">
                      <ahyp:hlinkClr xmlns:ahyp="http://schemas.microsoft.com/office/drawing/2018/hyperlinkcolor" val="tx"/>
                    </a:ext>
                  </a:extLst>
                </a:hlinkClick>
              </a:rPr>
              <a:t>https://www.oasfaa.org/counselors</a:t>
            </a:r>
            <a:br>
              <a:rPr lang="en-US" sz="2200" dirty="0"/>
            </a:br>
            <a:endParaRPr lang="en-US" sz="1050" dirty="0">
              <a:solidFill>
                <a:srgbClr val="1155CC"/>
              </a:solidFill>
            </a:endParaRPr>
          </a:p>
        </p:txBody>
      </p:sp>
    </p:spTree>
    <p:extLst>
      <p:ext uri="{BB962C8B-B14F-4D97-AF65-F5344CB8AC3E}">
        <p14:creationId xmlns:p14="http://schemas.microsoft.com/office/powerpoint/2010/main" val="34873532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7" name="Google Shape;586;p37">
            <a:extLst>
              <a:ext uri="{FF2B5EF4-FFF2-40B4-BE49-F238E27FC236}">
                <a16:creationId xmlns:a16="http://schemas.microsoft.com/office/drawing/2014/main" id="{BEEA611C-06C9-4318-99DD-00029BB60CE8}"/>
              </a:ext>
            </a:extLst>
          </p:cNvPr>
          <p:cNvSpPr/>
          <p:nvPr/>
        </p:nvSpPr>
        <p:spPr>
          <a:xfrm>
            <a:off x="489517" y="848507"/>
            <a:ext cx="408368" cy="371453"/>
          </a:xfrm>
          <a:custGeom>
            <a:avLst/>
            <a:gdLst/>
            <a:ahLst/>
            <a:cxnLst/>
            <a:rect l="l" t="t" r="r" b="b"/>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12175" cap="rnd" cmpd="sng">
            <a:solidFill>
              <a:srgbClr val="FFFF66"/>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89" name="Google Shape;189;p12"/>
          <p:cNvSpPr txBox="1">
            <a:spLocks noGrp="1"/>
          </p:cNvSpPr>
          <p:nvPr>
            <p:ph type="title" idx="4294967295"/>
          </p:nvPr>
        </p:nvSpPr>
        <p:spPr>
          <a:xfrm>
            <a:off x="0" y="523875"/>
            <a:ext cx="7010400" cy="1020763"/>
          </a:xfrm>
          <a:prstGeom prst="rect">
            <a:avLst/>
          </a:prstGeom>
        </p:spPr>
        <p:txBody>
          <a:bodyPr spcFirstLastPara="1" wrap="square" lIns="121900" tIns="121900" rIns="121900" bIns="121900" anchor="ctr" anchorCtr="0">
            <a:noAutofit/>
          </a:bodyPr>
          <a:lstStyle/>
          <a:p>
            <a:r>
              <a:rPr lang="en-US" dirty="0"/>
              <a:t>QUESTIONS?</a:t>
            </a:r>
            <a:endParaRPr dirty="0"/>
          </a:p>
        </p:txBody>
      </p:sp>
      <p:pic>
        <p:nvPicPr>
          <p:cNvPr id="3" name="Picture 2" descr="Text&#10;&#10;Description automatically generated">
            <a:extLst>
              <a:ext uri="{FF2B5EF4-FFF2-40B4-BE49-F238E27FC236}">
                <a16:creationId xmlns:a16="http://schemas.microsoft.com/office/drawing/2014/main" id="{FD5E6F15-9884-4EA6-89D4-170A11913259}"/>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b="1157"/>
          <a:stretch/>
        </p:blipFill>
        <p:spPr>
          <a:xfrm>
            <a:off x="2374606" y="1219960"/>
            <a:ext cx="7442788" cy="4896772"/>
          </a:xfrm>
          <a:prstGeom prst="rect">
            <a:avLst/>
          </a:prstGeom>
        </p:spPr>
      </p:pic>
    </p:spTree>
    <p:extLst>
      <p:ext uri="{BB962C8B-B14F-4D97-AF65-F5344CB8AC3E}">
        <p14:creationId xmlns:p14="http://schemas.microsoft.com/office/powerpoint/2010/main" val="1789205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533910" y="3695366"/>
            <a:ext cx="10685012" cy="1475013"/>
          </a:xfrm>
          <a:prstGeom prst="rect">
            <a:avLst/>
          </a:prstGeom>
        </p:spPr>
        <p:txBody>
          <a:bodyPr spcFirstLastPara="1" vert="horz" wrap="square" lIns="121900" tIns="121900" rIns="121900" bIns="121900" rtlCol="0" anchor="b" anchorCtr="0">
            <a:noAutofit/>
          </a:bodyPr>
          <a:lstStyle/>
          <a:p>
            <a:pPr algn="r"/>
            <a:r>
              <a:rPr lang="en-US" dirty="0">
                <a:solidFill>
                  <a:schemeClr val="bg1"/>
                </a:solidFill>
              </a:rPr>
              <a:t>FAFSA UPDATES FOR 2023-2024</a:t>
            </a:r>
          </a:p>
        </p:txBody>
      </p:sp>
      <p:sp>
        <p:nvSpPr>
          <p:cNvPr id="4" name="Rectangle 3">
            <a:extLst>
              <a:ext uri="{FF2B5EF4-FFF2-40B4-BE49-F238E27FC236}">
                <a16:creationId xmlns:a16="http://schemas.microsoft.com/office/drawing/2014/main" id="{DB95F581-D2C2-4098-8763-6B42CF700B81}"/>
              </a:ext>
            </a:extLst>
          </p:cNvPr>
          <p:cNvSpPr/>
          <p:nvPr/>
        </p:nvSpPr>
        <p:spPr>
          <a:xfrm>
            <a:off x="11284237" y="2764971"/>
            <a:ext cx="653143" cy="381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oogle Shape;731;p37">
            <a:extLst>
              <a:ext uri="{FF2B5EF4-FFF2-40B4-BE49-F238E27FC236}">
                <a16:creationId xmlns:a16="http://schemas.microsoft.com/office/drawing/2014/main" id="{9E8A2300-C555-4A69-8743-3E84B9EC6A3B}"/>
              </a:ext>
            </a:extLst>
          </p:cNvPr>
          <p:cNvGrpSpPr/>
          <p:nvPr/>
        </p:nvGrpSpPr>
        <p:grpSpPr>
          <a:xfrm>
            <a:off x="936410" y="3695366"/>
            <a:ext cx="2111351" cy="2082104"/>
            <a:chOff x="3292425" y="3664250"/>
            <a:chExt cx="397025" cy="391525"/>
          </a:xfrm>
        </p:grpSpPr>
        <p:sp>
          <p:nvSpPr>
            <p:cNvPr id="8" name="Google Shape;732;p37">
              <a:extLst>
                <a:ext uri="{FF2B5EF4-FFF2-40B4-BE49-F238E27FC236}">
                  <a16:creationId xmlns:a16="http://schemas.microsoft.com/office/drawing/2014/main" id="{F12934EE-CECA-49DC-BE6C-CB5D7160CDB3}"/>
                </a:ext>
              </a:extLst>
            </p:cNvPr>
            <p:cNvSpPr/>
            <p:nvPr/>
          </p:nvSpPr>
          <p:spPr>
            <a:xfrm>
              <a:off x="3292425" y="3680675"/>
              <a:ext cx="375100" cy="375100"/>
            </a:xfrm>
            <a:custGeom>
              <a:avLst/>
              <a:gdLst/>
              <a:ahLst/>
              <a:cxnLst/>
              <a:rect l="l" t="t" r="r" b="b"/>
              <a:pathLst>
                <a:path w="15004" h="15004" fill="none" extrusionOk="0">
                  <a:moveTo>
                    <a:pt x="7502" y="1"/>
                  </a:moveTo>
                  <a:lnTo>
                    <a:pt x="7502" y="1"/>
                  </a:lnTo>
                  <a:lnTo>
                    <a:pt x="7112" y="1"/>
                  </a:lnTo>
                  <a:lnTo>
                    <a:pt x="6747" y="50"/>
                  </a:lnTo>
                  <a:lnTo>
                    <a:pt x="6357" y="98"/>
                  </a:lnTo>
                  <a:lnTo>
                    <a:pt x="5992" y="147"/>
                  </a:lnTo>
                  <a:lnTo>
                    <a:pt x="5627" y="244"/>
                  </a:lnTo>
                  <a:lnTo>
                    <a:pt x="5261" y="342"/>
                  </a:lnTo>
                  <a:lnTo>
                    <a:pt x="4921" y="464"/>
                  </a:lnTo>
                  <a:lnTo>
                    <a:pt x="4580" y="585"/>
                  </a:lnTo>
                  <a:lnTo>
                    <a:pt x="4239" y="732"/>
                  </a:lnTo>
                  <a:lnTo>
                    <a:pt x="3922" y="902"/>
                  </a:lnTo>
                  <a:lnTo>
                    <a:pt x="3605" y="1097"/>
                  </a:lnTo>
                  <a:lnTo>
                    <a:pt x="3313" y="1292"/>
                  </a:lnTo>
                  <a:lnTo>
                    <a:pt x="3021" y="1487"/>
                  </a:lnTo>
                  <a:lnTo>
                    <a:pt x="2729" y="1706"/>
                  </a:lnTo>
                  <a:lnTo>
                    <a:pt x="2461" y="1949"/>
                  </a:lnTo>
                  <a:lnTo>
                    <a:pt x="2193" y="2193"/>
                  </a:lnTo>
                  <a:lnTo>
                    <a:pt x="1949" y="2461"/>
                  </a:lnTo>
                  <a:lnTo>
                    <a:pt x="1706" y="2729"/>
                  </a:lnTo>
                  <a:lnTo>
                    <a:pt x="1486" y="3021"/>
                  </a:lnTo>
                  <a:lnTo>
                    <a:pt x="1292" y="3313"/>
                  </a:lnTo>
                  <a:lnTo>
                    <a:pt x="1097" y="3605"/>
                  </a:lnTo>
                  <a:lnTo>
                    <a:pt x="902" y="3922"/>
                  </a:lnTo>
                  <a:lnTo>
                    <a:pt x="731" y="4239"/>
                  </a:lnTo>
                  <a:lnTo>
                    <a:pt x="585" y="4580"/>
                  </a:lnTo>
                  <a:lnTo>
                    <a:pt x="464" y="4921"/>
                  </a:lnTo>
                  <a:lnTo>
                    <a:pt x="342" y="5262"/>
                  </a:lnTo>
                  <a:lnTo>
                    <a:pt x="244" y="5627"/>
                  </a:lnTo>
                  <a:lnTo>
                    <a:pt x="147" y="5992"/>
                  </a:lnTo>
                  <a:lnTo>
                    <a:pt x="98" y="6358"/>
                  </a:lnTo>
                  <a:lnTo>
                    <a:pt x="50" y="6747"/>
                  </a:lnTo>
                  <a:lnTo>
                    <a:pt x="1" y="7113"/>
                  </a:lnTo>
                  <a:lnTo>
                    <a:pt x="1" y="7502"/>
                  </a:lnTo>
                  <a:lnTo>
                    <a:pt x="1" y="7502"/>
                  </a:lnTo>
                  <a:lnTo>
                    <a:pt x="1" y="7892"/>
                  </a:lnTo>
                  <a:lnTo>
                    <a:pt x="50" y="8257"/>
                  </a:lnTo>
                  <a:lnTo>
                    <a:pt x="98" y="8647"/>
                  </a:lnTo>
                  <a:lnTo>
                    <a:pt x="147" y="9012"/>
                  </a:lnTo>
                  <a:lnTo>
                    <a:pt x="244" y="9378"/>
                  </a:lnTo>
                  <a:lnTo>
                    <a:pt x="342" y="9743"/>
                  </a:lnTo>
                  <a:lnTo>
                    <a:pt x="464" y="10084"/>
                  </a:lnTo>
                  <a:lnTo>
                    <a:pt x="585" y="10425"/>
                  </a:lnTo>
                  <a:lnTo>
                    <a:pt x="731" y="10766"/>
                  </a:lnTo>
                  <a:lnTo>
                    <a:pt x="902" y="11082"/>
                  </a:lnTo>
                  <a:lnTo>
                    <a:pt x="1097" y="11399"/>
                  </a:lnTo>
                  <a:lnTo>
                    <a:pt x="1292" y="11691"/>
                  </a:lnTo>
                  <a:lnTo>
                    <a:pt x="1486" y="11984"/>
                  </a:lnTo>
                  <a:lnTo>
                    <a:pt x="1706" y="12276"/>
                  </a:lnTo>
                  <a:lnTo>
                    <a:pt x="1949" y="12544"/>
                  </a:lnTo>
                  <a:lnTo>
                    <a:pt x="2193" y="12812"/>
                  </a:lnTo>
                  <a:lnTo>
                    <a:pt x="2461" y="13055"/>
                  </a:lnTo>
                  <a:lnTo>
                    <a:pt x="2729" y="13299"/>
                  </a:lnTo>
                  <a:lnTo>
                    <a:pt x="3021" y="13518"/>
                  </a:lnTo>
                  <a:lnTo>
                    <a:pt x="3313" y="13713"/>
                  </a:lnTo>
                  <a:lnTo>
                    <a:pt x="3605" y="13908"/>
                  </a:lnTo>
                  <a:lnTo>
                    <a:pt x="3922" y="14102"/>
                  </a:lnTo>
                  <a:lnTo>
                    <a:pt x="4239" y="14273"/>
                  </a:lnTo>
                  <a:lnTo>
                    <a:pt x="4580" y="14419"/>
                  </a:lnTo>
                  <a:lnTo>
                    <a:pt x="4921" y="14541"/>
                  </a:lnTo>
                  <a:lnTo>
                    <a:pt x="5261" y="14663"/>
                  </a:lnTo>
                  <a:lnTo>
                    <a:pt x="5627" y="14760"/>
                  </a:lnTo>
                  <a:lnTo>
                    <a:pt x="5992" y="14857"/>
                  </a:lnTo>
                  <a:lnTo>
                    <a:pt x="6357" y="14906"/>
                  </a:lnTo>
                  <a:lnTo>
                    <a:pt x="6747" y="14955"/>
                  </a:lnTo>
                  <a:lnTo>
                    <a:pt x="7112" y="15004"/>
                  </a:lnTo>
                  <a:lnTo>
                    <a:pt x="7502" y="15004"/>
                  </a:lnTo>
                  <a:lnTo>
                    <a:pt x="7502" y="15004"/>
                  </a:lnTo>
                  <a:lnTo>
                    <a:pt x="7892" y="15004"/>
                  </a:lnTo>
                  <a:lnTo>
                    <a:pt x="8257" y="14955"/>
                  </a:lnTo>
                  <a:lnTo>
                    <a:pt x="8647" y="14906"/>
                  </a:lnTo>
                  <a:lnTo>
                    <a:pt x="9012" y="14857"/>
                  </a:lnTo>
                  <a:lnTo>
                    <a:pt x="9377" y="14760"/>
                  </a:lnTo>
                  <a:lnTo>
                    <a:pt x="9743" y="14663"/>
                  </a:lnTo>
                  <a:lnTo>
                    <a:pt x="10084" y="14541"/>
                  </a:lnTo>
                  <a:lnTo>
                    <a:pt x="10425" y="14419"/>
                  </a:lnTo>
                  <a:lnTo>
                    <a:pt x="10766" y="14273"/>
                  </a:lnTo>
                  <a:lnTo>
                    <a:pt x="11082" y="14102"/>
                  </a:lnTo>
                  <a:lnTo>
                    <a:pt x="11399" y="13908"/>
                  </a:lnTo>
                  <a:lnTo>
                    <a:pt x="11691" y="13713"/>
                  </a:lnTo>
                  <a:lnTo>
                    <a:pt x="11983" y="13518"/>
                  </a:lnTo>
                  <a:lnTo>
                    <a:pt x="12276" y="13299"/>
                  </a:lnTo>
                  <a:lnTo>
                    <a:pt x="12544" y="13055"/>
                  </a:lnTo>
                  <a:lnTo>
                    <a:pt x="12812" y="12812"/>
                  </a:lnTo>
                  <a:lnTo>
                    <a:pt x="13055" y="12544"/>
                  </a:lnTo>
                  <a:lnTo>
                    <a:pt x="13299" y="12276"/>
                  </a:lnTo>
                  <a:lnTo>
                    <a:pt x="13518" y="11984"/>
                  </a:lnTo>
                  <a:lnTo>
                    <a:pt x="13713" y="11691"/>
                  </a:lnTo>
                  <a:lnTo>
                    <a:pt x="13907" y="11399"/>
                  </a:lnTo>
                  <a:lnTo>
                    <a:pt x="14102" y="11082"/>
                  </a:lnTo>
                  <a:lnTo>
                    <a:pt x="14273" y="10766"/>
                  </a:lnTo>
                  <a:lnTo>
                    <a:pt x="14419" y="10425"/>
                  </a:lnTo>
                  <a:lnTo>
                    <a:pt x="14541" y="10084"/>
                  </a:lnTo>
                  <a:lnTo>
                    <a:pt x="14662" y="9743"/>
                  </a:lnTo>
                  <a:lnTo>
                    <a:pt x="14760" y="9378"/>
                  </a:lnTo>
                  <a:lnTo>
                    <a:pt x="14857" y="9012"/>
                  </a:lnTo>
                  <a:lnTo>
                    <a:pt x="14906" y="8647"/>
                  </a:lnTo>
                  <a:lnTo>
                    <a:pt x="14955" y="8257"/>
                  </a:lnTo>
                  <a:lnTo>
                    <a:pt x="15003" y="7892"/>
                  </a:lnTo>
                  <a:lnTo>
                    <a:pt x="15003" y="7502"/>
                  </a:lnTo>
                  <a:lnTo>
                    <a:pt x="7502" y="7502"/>
                  </a:lnTo>
                  <a:lnTo>
                    <a:pt x="7502" y="1"/>
                  </a:lnTo>
                  <a:close/>
                </a:path>
              </a:pathLst>
            </a:custGeom>
            <a:noFill/>
            <a:ln w="25400" cap="rnd"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733;p37">
              <a:extLst>
                <a:ext uri="{FF2B5EF4-FFF2-40B4-BE49-F238E27FC236}">
                  <a16:creationId xmlns:a16="http://schemas.microsoft.com/office/drawing/2014/main" id="{B39CC96F-C801-4BCB-91A3-62451275AA65}"/>
                </a:ext>
              </a:extLst>
            </p:cNvPr>
            <p:cNvSpPr/>
            <p:nvPr/>
          </p:nvSpPr>
          <p:spPr>
            <a:xfrm>
              <a:off x="3504325" y="3664250"/>
              <a:ext cx="131525" cy="153450"/>
            </a:xfrm>
            <a:custGeom>
              <a:avLst/>
              <a:gdLst/>
              <a:ahLst/>
              <a:cxnLst/>
              <a:rect l="l" t="t" r="r" b="b"/>
              <a:pathLst>
                <a:path w="5261" h="6138" fill="none" extrusionOk="0">
                  <a:moveTo>
                    <a:pt x="0" y="0"/>
                  </a:moveTo>
                  <a:lnTo>
                    <a:pt x="0" y="0"/>
                  </a:lnTo>
                  <a:lnTo>
                    <a:pt x="390" y="25"/>
                  </a:lnTo>
                  <a:lnTo>
                    <a:pt x="780" y="98"/>
                  </a:lnTo>
                  <a:lnTo>
                    <a:pt x="1169" y="171"/>
                  </a:lnTo>
                  <a:lnTo>
                    <a:pt x="1559" y="268"/>
                  </a:lnTo>
                  <a:lnTo>
                    <a:pt x="1924" y="414"/>
                  </a:lnTo>
                  <a:lnTo>
                    <a:pt x="2314" y="560"/>
                  </a:lnTo>
                  <a:lnTo>
                    <a:pt x="2655" y="731"/>
                  </a:lnTo>
                  <a:lnTo>
                    <a:pt x="3020" y="901"/>
                  </a:lnTo>
                  <a:lnTo>
                    <a:pt x="3020" y="901"/>
                  </a:lnTo>
                  <a:lnTo>
                    <a:pt x="3337" y="1121"/>
                  </a:lnTo>
                  <a:lnTo>
                    <a:pt x="3654" y="1340"/>
                  </a:lnTo>
                  <a:lnTo>
                    <a:pt x="3946" y="1559"/>
                  </a:lnTo>
                  <a:lnTo>
                    <a:pt x="4238" y="1803"/>
                  </a:lnTo>
                  <a:lnTo>
                    <a:pt x="4530" y="2070"/>
                  </a:lnTo>
                  <a:lnTo>
                    <a:pt x="4774" y="2363"/>
                  </a:lnTo>
                  <a:lnTo>
                    <a:pt x="5017" y="2655"/>
                  </a:lnTo>
                  <a:lnTo>
                    <a:pt x="5261" y="2972"/>
                  </a:lnTo>
                  <a:lnTo>
                    <a:pt x="0" y="6138"/>
                  </a:lnTo>
                  <a:lnTo>
                    <a:pt x="0" y="0"/>
                  </a:lnTo>
                  <a:close/>
                </a:path>
              </a:pathLst>
            </a:custGeom>
            <a:noFill/>
            <a:ln w="25400" cap="rnd"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734;p37">
              <a:extLst>
                <a:ext uri="{FF2B5EF4-FFF2-40B4-BE49-F238E27FC236}">
                  <a16:creationId xmlns:a16="http://schemas.microsoft.com/office/drawing/2014/main" id="{86C40A15-5FCD-457B-B6DD-166A1BFFF480}"/>
                </a:ext>
              </a:extLst>
            </p:cNvPr>
            <p:cNvSpPr/>
            <p:nvPr/>
          </p:nvSpPr>
          <p:spPr>
            <a:xfrm>
              <a:off x="3501875" y="3749500"/>
              <a:ext cx="187575" cy="96825"/>
            </a:xfrm>
            <a:custGeom>
              <a:avLst/>
              <a:gdLst/>
              <a:ahLst/>
              <a:cxnLst/>
              <a:rect l="l" t="t" r="r" b="b"/>
              <a:pathLst>
                <a:path w="7503" h="3873" fill="none" extrusionOk="0">
                  <a:moveTo>
                    <a:pt x="6431" y="0"/>
                  </a:moveTo>
                  <a:lnTo>
                    <a:pt x="1" y="3872"/>
                  </a:lnTo>
                  <a:lnTo>
                    <a:pt x="7502" y="3872"/>
                  </a:lnTo>
                  <a:lnTo>
                    <a:pt x="7502" y="3872"/>
                  </a:lnTo>
                  <a:lnTo>
                    <a:pt x="7478" y="3337"/>
                  </a:lnTo>
                  <a:lnTo>
                    <a:pt x="7429" y="2825"/>
                  </a:lnTo>
                  <a:lnTo>
                    <a:pt x="7332" y="2314"/>
                  </a:lnTo>
                  <a:lnTo>
                    <a:pt x="7210" y="1827"/>
                  </a:lnTo>
                  <a:lnTo>
                    <a:pt x="7064" y="1340"/>
                  </a:lnTo>
                  <a:lnTo>
                    <a:pt x="6893" y="877"/>
                  </a:lnTo>
                  <a:lnTo>
                    <a:pt x="6674" y="438"/>
                  </a:lnTo>
                  <a:lnTo>
                    <a:pt x="6431" y="0"/>
                  </a:lnTo>
                  <a:lnTo>
                    <a:pt x="6431" y="0"/>
                  </a:lnTo>
                  <a:close/>
                </a:path>
              </a:pathLst>
            </a:custGeom>
            <a:noFill/>
            <a:ln w="25400" cap="rnd"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903422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vert="horz" wrap="square" lIns="121900" tIns="121900" rIns="121900" bIns="121900" rtlCol="0" anchor="ctr" anchorCtr="0">
            <a:noAutofit/>
          </a:bodyPr>
          <a:lstStyle/>
          <a:p>
            <a:r>
              <a:rPr lang="en-US" sz="3200" dirty="0">
                <a:latin typeface="Verdana" panose="020B0604030504040204" pitchFamily="34" charset="0"/>
                <a:ea typeface="Verdana" panose="020B0604030504040204" pitchFamily="34" charset="0"/>
              </a:rPr>
              <a:t>FEDERAL STUDENT AID ID (FSA ID)</a:t>
            </a:r>
            <a:endParaRPr sz="3200" dirty="0">
              <a:latin typeface="Verdana" panose="020B0604030504040204" pitchFamily="34" charset="0"/>
              <a:ea typeface="Verdana" panose="020B0604030504040204" pitchFamily="34" charset="0"/>
            </a:endParaRPr>
          </a:p>
        </p:txBody>
      </p:sp>
      <p:sp>
        <p:nvSpPr>
          <p:cNvPr id="33" name="Text Placeholder 4">
            <a:extLst>
              <a:ext uri="{FF2B5EF4-FFF2-40B4-BE49-F238E27FC236}">
                <a16:creationId xmlns:a16="http://schemas.microsoft.com/office/drawing/2014/main" id="{7175463E-D84A-4D3E-9726-5D482C90F622}"/>
              </a:ext>
            </a:extLst>
          </p:cNvPr>
          <p:cNvSpPr>
            <a:spLocks noGrp="1"/>
          </p:cNvSpPr>
          <p:nvPr>
            <p:ph type="body" idx="4294967295"/>
          </p:nvPr>
        </p:nvSpPr>
        <p:spPr>
          <a:xfrm>
            <a:off x="402771" y="1970314"/>
            <a:ext cx="11386457" cy="4702629"/>
          </a:xfrm>
        </p:spPr>
        <p:txBody>
          <a:bodyPr>
            <a:normAutofit fontScale="92500" lnSpcReduction="10000"/>
          </a:bodyPr>
          <a:lstStyle/>
          <a:p>
            <a:pPr>
              <a:buFont typeface="Wingdings" panose="05000000000000000000" pitchFamily="2" charset="2"/>
              <a:buChar char="§"/>
            </a:pPr>
            <a:r>
              <a:rPr lang="en-US" sz="2133" dirty="0"/>
              <a:t>An FSA ID is a username and password that gives a student/parent access to Federal Student Aid’s online systems and serves as their legal signature. </a:t>
            </a:r>
          </a:p>
          <a:p>
            <a:pPr marL="421213" indent="-285750">
              <a:buFont typeface="Wingdings" panose="05000000000000000000" pitchFamily="2" charset="2"/>
              <a:buChar char="§"/>
            </a:pPr>
            <a:endParaRPr lang="en-US" sz="1100" dirty="0"/>
          </a:p>
          <a:p>
            <a:pPr>
              <a:buFont typeface="Wingdings" panose="05000000000000000000" pitchFamily="2" charset="2"/>
              <a:buChar char="§"/>
            </a:pPr>
            <a:r>
              <a:rPr lang="en-US" sz="2133" dirty="0"/>
              <a:t>The student and one parent whose information is on the FAFSA will need their own individual FSA IDs.</a:t>
            </a:r>
          </a:p>
          <a:p>
            <a:pPr marL="421213" indent="-285750">
              <a:buFont typeface="Wingdings" panose="05000000000000000000" pitchFamily="2" charset="2"/>
              <a:buChar char="§"/>
            </a:pPr>
            <a:endParaRPr lang="en-US" sz="1100" dirty="0"/>
          </a:p>
          <a:p>
            <a:pPr>
              <a:buFont typeface="Wingdings" panose="05000000000000000000" pitchFamily="2" charset="2"/>
              <a:buChar char="§"/>
            </a:pPr>
            <a:r>
              <a:rPr lang="en-US" sz="2133" dirty="0"/>
              <a:t>It is best to request FSA IDs before beginning the FAFSA at </a:t>
            </a:r>
            <a:r>
              <a:rPr lang="en-US" sz="2133" dirty="0">
                <a:hlinkClick r:id="rId3"/>
              </a:rPr>
              <a:t>www.studentaid.gov</a:t>
            </a:r>
            <a:endParaRPr lang="en-US" sz="2133" dirty="0"/>
          </a:p>
          <a:p>
            <a:pPr>
              <a:buFont typeface="Wingdings" panose="05000000000000000000" pitchFamily="2" charset="2"/>
              <a:buChar char="§"/>
            </a:pPr>
            <a:endParaRPr lang="en-US" sz="1050" dirty="0"/>
          </a:p>
          <a:p>
            <a:pPr>
              <a:buFont typeface="Wingdings" panose="05000000000000000000" pitchFamily="2" charset="2"/>
              <a:buChar char="§"/>
            </a:pPr>
            <a:r>
              <a:rPr lang="en-US" sz="2133" dirty="0"/>
              <a:t>FSA ID requires an email address or mobile phone number. An email address and mobile number can only be associated with one FSAID. Parents and students cannot use the same email or mobile phone number. </a:t>
            </a:r>
          </a:p>
          <a:p>
            <a:pPr marL="478363" indent="-342900">
              <a:buFont typeface="Wingdings" panose="05000000000000000000" pitchFamily="2" charset="2"/>
              <a:buChar char="§"/>
            </a:pPr>
            <a:endParaRPr lang="en-US" sz="1050" dirty="0"/>
          </a:p>
          <a:p>
            <a:pPr>
              <a:buFont typeface="Wingdings" panose="05000000000000000000" pitchFamily="2" charset="2"/>
              <a:buChar char="§"/>
            </a:pPr>
            <a:r>
              <a:rPr lang="en-US" sz="2133" dirty="0"/>
              <a:t>Students should not use a high school email address because it will be deleted </a:t>
            </a:r>
            <a:br>
              <a:rPr lang="en-US" sz="2133" dirty="0"/>
            </a:br>
            <a:r>
              <a:rPr lang="en-US" sz="2133" dirty="0"/>
              <a:t>after graduation.</a:t>
            </a:r>
          </a:p>
          <a:p>
            <a:pPr>
              <a:buFont typeface="Wingdings" panose="05000000000000000000" pitchFamily="2" charset="2"/>
              <a:buChar char="§"/>
            </a:pPr>
            <a:endParaRPr lang="en-US" sz="1867" dirty="0"/>
          </a:p>
        </p:txBody>
      </p:sp>
      <p:sp>
        <p:nvSpPr>
          <p:cNvPr id="2" name="Rectangle 1"/>
          <p:cNvSpPr/>
          <p:nvPr/>
        </p:nvSpPr>
        <p:spPr>
          <a:xfrm>
            <a:off x="9957018" y="1256325"/>
            <a:ext cx="184731" cy="461665"/>
          </a:xfrm>
          <a:prstGeom prst="rect">
            <a:avLst/>
          </a:prstGeom>
        </p:spPr>
        <p:txBody>
          <a:bodyPr wrap="none">
            <a:spAutoFit/>
          </a:bodyPr>
          <a:lstStyle/>
          <a:p>
            <a:pPr algn="ctr"/>
            <a:endParaRPr lang="en-US" sz="24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136900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7E5A1-BCDC-44B8-90D2-F8FCA5D5B711}"/>
              </a:ext>
            </a:extLst>
          </p:cNvPr>
          <p:cNvSpPr>
            <a:spLocks noGrp="1"/>
          </p:cNvSpPr>
          <p:nvPr>
            <p:ph type="title"/>
          </p:nvPr>
        </p:nvSpPr>
        <p:spPr>
          <a:xfrm>
            <a:off x="559158" y="680122"/>
            <a:ext cx="11029616" cy="1013800"/>
          </a:xfrm>
        </p:spPr>
        <p:txBody>
          <a:bodyPr/>
          <a:lstStyle/>
          <a:p>
            <a:r>
              <a:rPr lang="en-US"/>
              <a:t>Changes to the 2023-2024 FAFSA</a:t>
            </a:r>
          </a:p>
        </p:txBody>
      </p:sp>
      <p:sp>
        <p:nvSpPr>
          <p:cNvPr id="3" name="Content Placeholder 2">
            <a:extLst>
              <a:ext uri="{FF2B5EF4-FFF2-40B4-BE49-F238E27FC236}">
                <a16:creationId xmlns:a16="http://schemas.microsoft.com/office/drawing/2014/main" id="{2701C340-D464-48F3-95CF-B4D53949554B}"/>
              </a:ext>
            </a:extLst>
          </p:cNvPr>
          <p:cNvSpPr>
            <a:spLocks noGrp="1"/>
          </p:cNvSpPr>
          <p:nvPr>
            <p:ph idx="1"/>
          </p:nvPr>
        </p:nvSpPr>
        <p:spPr>
          <a:xfrm>
            <a:off x="581192" y="2057400"/>
            <a:ext cx="11029615" cy="4321629"/>
          </a:xfrm>
        </p:spPr>
        <p:txBody>
          <a:bodyPr>
            <a:noAutofit/>
          </a:bodyPr>
          <a:lstStyle/>
          <a:p>
            <a:r>
              <a:rPr lang="en-US" sz="2400" dirty="0"/>
              <a:t>Removal of Selective Service question.</a:t>
            </a:r>
            <a:br>
              <a:rPr lang="en-US" sz="2400" dirty="0"/>
            </a:br>
            <a:endParaRPr lang="en-US" sz="1050" dirty="0"/>
          </a:p>
          <a:p>
            <a:r>
              <a:rPr lang="en-US" sz="2400" dirty="0"/>
              <a:t>Removal of drug conviction questions.</a:t>
            </a:r>
            <a:br>
              <a:rPr lang="en-US" sz="2400" dirty="0"/>
            </a:br>
            <a:endParaRPr lang="en-US" sz="1050" dirty="0"/>
          </a:p>
          <a:p>
            <a:r>
              <a:rPr lang="en-US" sz="2400" dirty="0"/>
              <a:t>Homeless questions are renewal eligible, allowing for answers from the previous year to be carried forward.</a:t>
            </a:r>
            <a:br>
              <a:rPr lang="en-US" sz="2400" dirty="0"/>
            </a:br>
            <a:endParaRPr lang="en-US" sz="1050" dirty="0"/>
          </a:p>
          <a:p>
            <a:r>
              <a:rPr lang="en-US" sz="2400" dirty="0"/>
              <a:t>Two-step verification method required for new FSA ID creators as part of the “Create an Account” process.</a:t>
            </a:r>
            <a:br>
              <a:rPr lang="en-US" sz="2400" dirty="0"/>
            </a:br>
            <a:endParaRPr lang="en-US" sz="1050" dirty="0"/>
          </a:p>
          <a:p>
            <a:r>
              <a:rPr lang="en-US" sz="2400" dirty="0"/>
              <a:t>Paper FAFSA form for incarcerated students.</a:t>
            </a:r>
          </a:p>
        </p:txBody>
      </p:sp>
    </p:spTree>
    <p:extLst>
      <p:ext uri="{BB962C8B-B14F-4D97-AF65-F5344CB8AC3E}">
        <p14:creationId xmlns:p14="http://schemas.microsoft.com/office/powerpoint/2010/main" val="2198619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1085700" y="523433"/>
            <a:ext cx="7507693" cy="1021600"/>
          </a:xfrm>
          <a:prstGeom prst="rect">
            <a:avLst/>
          </a:prstGeom>
        </p:spPr>
        <p:txBody>
          <a:bodyPr spcFirstLastPara="1" vert="horz" wrap="square" lIns="121900" tIns="121900" rIns="121900" bIns="121900" rtlCol="0" anchor="ctr" anchorCtr="0">
            <a:noAutofit/>
          </a:bodyPr>
          <a:lstStyle/>
          <a:p>
            <a:r>
              <a:rPr lang="en-US"/>
              <a:t>TRACKING FAFSA COMPLETION</a:t>
            </a:r>
            <a:endParaRPr/>
          </a:p>
        </p:txBody>
      </p:sp>
      <p:sp>
        <p:nvSpPr>
          <p:cNvPr id="33" name="Text Placeholder 4">
            <a:extLst>
              <a:ext uri="{FF2B5EF4-FFF2-40B4-BE49-F238E27FC236}">
                <a16:creationId xmlns:a16="http://schemas.microsoft.com/office/drawing/2014/main" id="{7175463E-D84A-4D3E-9726-5D482C90F622}"/>
              </a:ext>
            </a:extLst>
          </p:cNvPr>
          <p:cNvSpPr>
            <a:spLocks noGrp="1"/>
          </p:cNvSpPr>
          <p:nvPr>
            <p:ph type="body" idx="1"/>
          </p:nvPr>
        </p:nvSpPr>
        <p:spPr>
          <a:xfrm>
            <a:off x="451757" y="642258"/>
            <a:ext cx="11288486" cy="5873022"/>
          </a:xfrm>
        </p:spPr>
        <p:txBody>
          <a:bodyPr/>
          <a:lstStyle/>
          <a:p>
            <a:pPr marL="135464" indent="0">
              <a:buNone/>
            </a:pPr>
            <a:r>
              <a:rPr lang="en-US" sz="2400" b="1" dirty="0">
                <a:effectLst/>
                <a:cs typeface="Times New Roman" panose="02020603050405020304" pitchFamily="18" charset="0"/>
              </a:rPr>
              <a:t>FAFSA on the Web </a:t>
            </a:r>
            <a:r>
              <a:rPr lang="en-US" sz="2400" dirty="0">
                <a:effectLst/>
                <a:cs typeface="Times New Roman" panose="02020603050405020304" pitchFamily="18" charset="0"/>
              </a:rPr>
              <a:t>will include four demographic questions in a pilot voluntary survey format in order to collect feedbac</a:t>
            </a:r>
            <a:r>
              <a:rPr lang="en-US" sz="2400" dirty="0">
                <a:cs typeface="Times New Roman" panose="02020603050405020304" pitchFamily="18" charset="0"/>
              </a:rPr>
              <a:t>k on the questions.  This feedback will be used to inform the development of questions for 2024-2025. </a:t>
            </a:r>
            <a:endParaRPr lang="en-US" sz="2400" dirty="0"/>
          </a:p>
          <a:p>
            <a:pPr marL="135464" indent="0">
              <a:buNone/>
            </a:pPr>
            <a:endParaRPr lang="en-US" sz="2400" dirty="0"/>
          </a:p>
        </p:txBody>
      </p:sp>
      <p:sp>
        <p:nvSpPr>
          <p:cNvPr id="2" name="Rectangle 1">
            <a:extLst>
              <a:ext uri="{FF2B5EF4-FFF2-40B4-BE49-F238E27FC236}">
                <a16:creationId xmlns:a16="http://schemas.microsoft.com/office/drawing/2014/main" id="{8F63DA42-A68C-49A8-AB17-3BC336614DAD}"/>
              </a:ext>
            </a:extLst>
          </p:cNvPr>
          <p:cNvSpPr/>
          <p:nvPr/>
        </p:nvSpPr>
        <p:spPr>
          <a:xfrm>
            <a:off x="11136086" y="6085114"/>
            <a:ext cx="1055914" cy="6696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aphicFrame>
        <p:nvGraphicFramePr>
          <p:cNvPr id="5" name="Table 5">
            <a:extLst>
              <a:ext uri="{FF2B5EF4-FFF2-40B4-BE49-F238E27FC236}">
                <a16:creationId xmlns:a16="http://schemas.microsoft.com/office/drawing/2014/main" id="{7D2E9650-47E7-E5A5-7B3E-2E105DC16D15}"/>
              </a:ext>
            </a:extLst>
          </p:cNvPr>
          <p:cNvGraphicFramePr>
            <a:graphicFrameLocks noGrp="1"/>
          </p:cNvGraphicFramePr>
          <p:nvPr>
            <p:extLst>
              <p:ext uri="{D42A27DB-BD31-4B8C-83A1-F6EECF244321}">
                <p14:modId xmlns:p14="http://schemas.microsoft.com/office/powerpoint/2010/main" val="2869448118"/>
              </p:ext>
            </p:extLst>
          </p:nvPr>
        </p:nvGraphicFramePr>
        <p:xfrm>
          <a:off x="560811" y="2458345"/>
          <a:ext cx="11303306" cy="4175760"/>
        </p:xfrm>
        <a:graphic>
          <a:graphicData uri="http://schemas.openxmlformats.org/drawingml/2006/table">
            <a:tbl>
              <a:tblPr firstRow="1" bandRow="1">
                <a:tableStyleId>{5C22544A-7EE6-4342-B048-85BDC9FD1C3A}</a:tableStyleId>
              </a:tblPr>
              <a:tblGrid>
                <a:gridCol w="2006123">
                  <a:extLst>
                    <a:ext uri="{9D8B030D-6E8A-4147-A177-3AD203B41FA5}">
                      <a16:colId xmlns:a16="http://schemas.microsoft.com/office/drawing/2014/main" val="1808862707"/>
                    </a:ext>
                  </a:extLst>
                </a:gridCol>
                <a:gridCol w="2135695">
                  <a:extLst>
                    <a:ext uri="{9D8B030D-6E8A-4147-A177-3AD203B41FA5}">
                      <a16:colId xmlns:a16="http://schemas.microsoft.com/office/drawing/2014/main" val="1205631252"/>
                    </a:ext>
                  </a:extLst>
                </a:gridCol>
                <a:gridCol w="3720883">
                  <a:extLst>
                    <a:ext uri="{9D8B030D-6E8A-4147-A177-3AD203B41FA5}">
                      <a16:colId xmlns:a16="http://schemas.microsoft.com/office/drawing/2014/main" val="361389657"/>
                    </a:ext>
                  </a:extLst>
                </a:gridCol>
                <a:gridCol w="3440605">
                  <a:extLst>
                    <a:ext uri="{9D8B030D-6E8A-4147-A177-3AD203B41FA5}">
                      <a16:colId xmlns:a16="http://schemas.microsoft.com/office/drawing/2014/main" val="1920371730"/>
                    </a:ext>
                  </a:extLst>
                </a:gridCol>
              </a:tblGrid>
              <a:tr h="3294043">
                <a:tc>
                  <a:txBody>
                    <a:bodyPr/>
                    <a:lstStyle/>
                    <a:p>
                      <a:r>
                        <a:rPr lang="en-US" sz="2000" dirty="0">
                          <a:solidFill>
                            <a:schemeClr val="accent1"/>
                          </a:solidFill>
                          <a:latin typeface="Verdana" panose="020B0604030504040204" pitchFamily="34" charset="0"/>
                          <a:ea typeface="Verdana" panose="020B0604030504040204" pitchFamily="34" charset="0"/>
                        </a:rPr>
                        <a:t>What is your gender?</a:t>
                      </a:r>
                    </a:p>
                    <a:p>
                      <a:endParaRPr lang="en-US" sz="2000" dirty="0">
                        <a:solidFill>
                          <a:schemeClr val="accent1"/>
                        </a:solidFill>
                        <a:latin typeface="Verdana" panose="020B0604030504040204" pitchFamily="34" charset="0"/>
                        <a:ea typeface="Verdana" panose="020B0604030504040204" pitchFamily="34" charset="0"/>
                      </a:endParaRPr>
                    </a:p>
                    <a:p>
                      <a:r>
                        <a:rPr lang="en-US" sz="1400" dirty="0">
                          <a:solidFill>
                            <a:schemeClr val="accent1"/>
                          </a:solidFill>
                          <a:latin typeface="Verdana" panose="020B0604030504040204" pitchFamily="34" charset="0"/>
                          <a:ea typeface="Verdana" panose="020B0604030504040204" pitchFamily="34" charset="0"/>
                        </a:rPr>
                        <a:t>Male</a:t>
                      </a:r>
                    </a:p>
                    <a:p>
                      <a:r>
                        <a:rPr lang="en-US" sz="1400" dirty="0">
                          <a:solidFill>
                            <a:schemeClr val="accent1"/>
                          </a:solidFill>
                          <a:latin typeface="Verdana" panose="020B0604030504040204" pitchFamily="34" charset="0"/>
                          <a:ea typeface="Verdana" panose="020B0604030504040204" pitchFamily="34" charset="0"/>
                        </a:rPr>
                        <a:t>Female</a:t>
                      </a:r>
                    </a:p>
                    <a:p>
                      <a:r>
                        <a:rPr lang="en-US" sz="1400" dirty="0">
                          <a:solidFill>
                            <a:schemeClr val="accent1"/>
                          </a:solidFill>
                          <a:latin typeface="Verdana" panose="020B0604030504040204" pitchFamily="34" charset="0"/>
                          <a:ea typeface="Verdana" panose="020B0604030504040204" pitchFamily="34" charset="0"/>
                        </a:rPr>
                        <a:t>Nonbinary</a:t>
                      </a:r>
                    </a:p>
                    <a:p>
                      <a:r>
                        <a:rPr lang="en-US" sz="1400" dirty="0">
                          <a:solidFill>
                            <a:schemeClr val="accent1"/>
                          </a:solidFill>
                          <a:latin typeface="Verdana" panose="020B0604030504040204" pitchFamily="34" charset="0"/>
                          <a:ea typeface="Verdana" panose="020B0604030504040204" pitchFamily="34" charset="0"/>
                        </a:rPr>
                        <a:t>Decline to answer</a:t>
                      </a:r>
                    </a:p>
                  </a:txBody>
                  <a:tcPr>
                    <a:solidFill>
                      <a:schemeClr val="accent2">
                        <a:lumMod val="20000"/>
                        <a:lumOff val="80000"/>
                      </a:schemeClr>
                    </a:solidFill>
                  </a:tcPr>
                </a:tc>
                <a:tc>
                  <a:txBody>
                    <a:bodyPr/>
                    <a:lstStyle/>
                    <a:p>
                      <a:r>
                        <a:rPr lang="en-US" sz="2000" dirty="0">
                          <a:solidFill>
                            <a:schemeClr val="accent1"/>
                          </a:solidFill>
                          <a:latin typeface="Verdana" panose="020B0604030504040204" pitchFamily="34" charset="0"/>
                          <a:ea typeface="Verdana" panose="020B0604030504040204" pitchFamily="34" charset="0"/>
                        </a:rPr>
                        <a:t>Are you transgender?</a:t>
                      </a:r>
                    </a:p>
                    <a:p>
                      <a:endParaRPr lang="en-US" sz="1400" dirty="0">
                        <a:solidFill>
                          <a:schemeClr val="accent1"/>
                        </a:solidFill>
                        <a:latin typeface="Verdana" panose="020B0604030504040204" pitchFamily="34" charset="0"/>
                        <a:ea typeface="Verdana" panose="020B0604030504040204" pitchFamily="34" charset="0"/>
                      </a:endParaRPr>
                    </a:p>
                    <a:p>
                      <a:r>
                        <a:rPr lang="en-US" sz="1400" dirty="0">
                          <a:solidFill>
                            <a:schemeClr val="accent1"/>
                          </a:solidFill>
                          <a:latin typeface="Verdana" panose="020B0604030504040204" pitchFamily="34" charset="0"/>
                          <a:ea typeface="Verdana" panose="020B0604030504040204" pitchFamily="34" charset="0"/>
                        </a:rPr>
                        <a:t>Yes</a:t>
                      </a:r>
                    </a:p>
                    <a:p>
                      <a:r>
                        <a:rPr lang="en-US" sz="1400" dirty="0">
                          <a:solidFill>
                            <a:schemeClr val="accent1"/>
                          </a:solidFill>
                          <a:latin typeface="Verdana" panose="020B0604030504040204" pitchFamily="34" charset="0"/>
                          <a:ea typeface="Verdana" panose="020B0604030504040204" pitchFamily="34" charset="0"/>
                        </a:rPr>
                        <a:t>No</a:t>
                      </a:r>
                    </a:p>
                    <a:p>
                      <a:r>
                        <a:rPr lang="en-US" sz="1400" dirty="0">
                          <a:solidFill>
                            <a:schemeClr val="accent1"/>
                          </a:solidFill>
                          <a:latin typeface="Verdana" panose="020B0604030504040204" pitchFamily="34" charset="0"/>
                          <a:ea typeface="Verdana" panose="020B0604030504040204" pitchFamily="34" charset="0"/>
                        </a:rPr>
                        <a:t>Decline to answer</a:t>
                      </a:r>
                    </a:p>
                  </a:txBody>
                  <a:tcPr>
                    <a:solidFill>
                      <a:schemeClr val="accent2">
                        <a:lumMod val="20000"/>
                        <a:lumOff val="80000"/>
                      </a:schemeClr>
                    </a:solidFill>
                  </a:tcPr>
                </a:tc>
                <a:tc>
                  <a:txBody>
                    <a:bodyPr/>
                    <a:lstStyle/>
                    <a:p>
                      <a:r>
                        <a:rPr lang="en-US" sz="2000" dirty="0">
                          <a:solidFill>
                            <a:schemeClr val="accent1"/>
                          </a:solidFill>
                          <a:latin typeface="Verdana" panose="020B0604030504040204" pitchFamily="34" charset="0"/>
                          <a:ea typeface="Verdana" panose="020B0604030504040204" pitchFamily="34" charset="0"/>
                        </a:rPr>
                        <a:t>What is your ethnicity?  </a:t>
                      </a:r>
                    </a:p>
                    <a:p>
                      <a:r>
                        <a:rPr lang="en-US" sz="2000" dirty="0">
                          <a:solidFill>
                            <a:schemeClr val="accent1"/>
                          </a:solidFill>
                          <a:latin typeface="Verdana" panose="020B0604030504040204" pitchFamily="34" charset="0"/>
                          <a:ea typeface="Verdana" panose="020B0604030504040204" pitchFamily="34" charset="0"/>
                        </a:rPr>
                        <a:t>Choose all that apply.</a:t>
                      </a:r>
                    </a:p>
                    <a:p>
                      <a:endParaRPr lang="en-US" dirty="0">
                        <a:solidFill>
                          <a:schemeClr val="accent1"/>
                        </a:solidFill>
                        <a:latin typeface="Verdana" panose="020B0604030504040204" pitchFamily="34" charset="0"/>
                        <a:ea typeface="Verdana" panose="020B0604030504040204" pitchFamily="34" charset="0"/>
                      </a:endParaRPr>
                    </a:p>
                    <a:p>
                      <a:r>
                        <a:rPr lang="en-US" sz="1400" b="1" kern="1200" dirty="0">
                          <a:solidFill>
                            <a:schemeClr val="accent1"/>
                          </a:solidFill>
                          <a:effectLst/>
                          <a:latin typeface="Verdana" panose="020B0604030504040204" pitchFamily="34" charset="0"/>
                          <a:ea typeface="Verdana" panose="020B0604030504040204" pitchFamily="34" charset="0"/>
                          <a:cs typeface="+mn-cs"/>
                        </a:rPr>
                        <a:t>Not Hispanic nor Latino origin</a:t>
                      </a:r>
                    </a:p>
                    <a:p>
                      <a:r>
                        <a:rPr lang="en-US" sz="1400" b="1" kern="1200" dirty="0">
                          <a:solidFill>
                            <a:schemeClr val="accent1"/>
                          </a:solidFill>
                          <a:effectLst/>
                          <a:latin typeface="Verdana" panose="020B0604030504040204" pitchFamily="34" charset="0"/>
                          <a:ea typeface="Verdana" panose="020B0604030504040204" pitchFamily="34" charset="0"/>
                          <a:cs typeface="+mn-cs"/>
                        </a:rPr>
                        <a:t>Cuban descent</a:t>
                      </a:r>
                    </a:p>
                    <a:p>
                      <a:r>
                        <a:rPr lang="en-US" sz="1400" b="1" kern="1200" dirty="0">
                          <a:solidFill>
                            <a:schemeClr val="accent1"/>
                          </a:solidFill>
                          <a:effectLst/>
                          <a:latin typeface="Verdana" panose="020B0604030504040204" pitchFamily="34" charset="0"/>
                          <a:ea typeface="Verdana" panose="020B0604030504040204" pitchFamily="34" charset="0"/>
                          <a:cs typeface="+mn-cs"/>
                        </a:rPr>
                        <a:t>Mexican, Mexican-American or Chicano descent</a:t>
                      </a:r>
                    </a:p>
                    <a:p>
                      <a:r>
                        <a:rPr lang="en-US" sz="1400" b="1" kern="1200" dirty="0">
                          <a:solidFill>
                            <a:schemeClr val="accent1"/>
                          </a:solidFill>
                          <a:effectLst/>
                          <a:latin typeface="Verdana" panose="020B0604030504040204" pitchFamily="34" charset="0"/>
                          <a:ea typeface="Verdana" panose="020B0604030504040204" pitchFamily="34" charset="0"/>
                          <a:cs typeface="+mn-cs"/>
                        </a:rPr>
                        <a:t>Puerto Rican descent</a:t>
                      </a:r>
                    </a:p>
                    <a:p>
                      <a:r>
                        <a:rPr lang="en-US" sz="1400" b="1" kern="1200" dirty="0">
                          <a:solidFill>
                            <a:schemeClr val="accent1"/>
                          </a:solidFill>
                          <a:effectLst/>
                          <a:latin typeface="Verdana" panose="020B0604030504040204" pitchFamily="34" charset="0"/>
                          <a:ea typeface="Verdana" panose="020B0604030504040204" pitchFamily="34" charset="0"/>
                          <a:cs typeface="+mn-cs"/>
                        </a:rPr>
                        <a:t>Some other Spanish, Hispanic, or Latino origin</a:t>
                      </a:r>
                    </a:p>
                    <a:p>
                      <a:r>
                        <a:rPr lang="en-US" sz="1400" b="1" kern="1200" dirty="0">
                          <a:solidFill>
                            <a:schemeClr val="accent1"/>
                          </a:solidFill>
                          <a:effectLst/>
                          <a:latin typeface="Verdana" panose="020B0604030504040204" pitchFamily="34" charset="0"/>
                          <a:ea typeface="Verdana" panose="020B0604030504040204" pitchFamily="34" charset="0"/>
                          <a:cs typeface="+mn-cs"/>
                        </a:rPr>
                        <a:t>Decline to answer</a:t>
                      </a:r>
                    </a:p>
                    <a:p>
                      <a:endParaRPr lang="en-US" dirty="0">
                        <a:solidFill>
                          <a:schemeClr val="accent1"/>
                        </a:solidFill>
                      </a:endParaRPr>
                    </a:p>
                  </a:txBody>
                  <a:tcPr>
                    <a:solidFill>
                      <a:schemeClr val="accent2">
                        <a:lumMod val="20000"/>
                        <a:lumOff val="80000"/>
                      </a:schemeClr>
                    </a:solidFill>
                  </a:tcPr>
                </a:tc>
                <a:tc>
                  <a:txBody>
                    <a:bodyPr/>
                    <a:lstStyle/>
                    <a:p>
                      <a:r>
                        <a:rPr lang="en-US" sz="2000" dirty="0">
                          <a:solidFill>
                            <a:schemeClr val="accent1"/>
                          </a:solidFill>
                          <a:latin typeface="Verdana" panose="020B0604030504040204" pitchFamily="34" charset="0"/>
                          <a:ea typeface="Verdana" panose="020B0604030504040204" pitchFamily="34" charset="0"/>
                        </a:rPr>
                        <a:t>What is your race?  </a:t>
                      </a:r>
                    </a:p>
                    <a:p>
                      <a:r>
                        <a:rPr lang="en-US" sz="2000" dirty="0">
                          <a:solidFill>
                            <a:schemeClr val="accent1"/>
                          </a:solidFill>
                          <a:latin typeface="Verdana" panose="020B0604030504040204" pitchFamily="34" charset="0"/>
                          <a:ea typeface="Verdana" panose="020B0604030504040204" pitchFamily="34" charset="0"/>
                        </a:rPr>
                        <a:t>Choose all that apply.</a:t>
                      </a:r>
                    </a:p>
                    <a:p>
                      <a:endParaRPr lang="en-US" dirty="0">
                        <a:solidFill>
                          <a:schemeClr val="accent1"/>
                        </a:solidFill>
                        <a:latin typeface="Verdana" panose="020B0604030504040204" pitchFamily="34" charset="0"/>
                        <a:ea typeface="Verdana" panose="020B0604030504040204" pitchFamily="34" charset="0"/>
                      </a:endParaRPr>
                    </a:p>
                    <a:p>
                      <a:r>
                        <a:rPr lang="en-US" sz="1400" b="1" kern="1200" dirty="0">
                          <a:solidFill>
                            <a:schemeClr val="accent1"/>
                          </a:solidFill>
                          <a:effectLst/>
                          <a:latin typeface="Verdana" panose="020B0604030504040204" pitchFamily="34" charset="0"/>
                          <a:ea typeface="Verdana" panose="020B0604030504040204" pitchFamily="34" charset="0"/>
                          <a:cs typeface="+mn-cs"/>
                        </a:rPr>
                        <a:t>White</a:t>
                      </a:r>
                    </a:p>
                    <a:p>
                      <a:r>
                        <a:rPr lang="en-US" sz="1400" b="1" kern="1200" dirty="0">
                          <a:solidFill>
                            <a:schemeClr val="accent1"/>
                          </a:solidFill>
                          <a:effectLst/>
                          <a:latin typeface="Verdana" panose="020B0604030504040204" pitchFamily="34" charset="0"/>
                          <a:ea typeface="Verdana" panose="020B0604030504040204" pitchFamily="34" charset="0"/>
                          <a:cs typeface="+mn-cs"/>
                        </a:rPr>
                        <a:t>Black or African American</a:t>
                      </a:r>
                    </a:p>
                    <a:p>
                      <a:r>
                        <a:rPr lang="en-US" sz="1400" b="1" kern="1200" dirty="0">
                          <a:solidFill>
                            <a:schemeClr val="accent1"/>
                          </a:solidFill>
                          <a:effectLst/>
                          <a:latin typeface="Verdana" panose="020B0604030504040204" pitchFamily="34" charset="0"/>
                          <a:ea typeface="Verdana" panose="020B0604030504040204" pitchFamily="34" charset="0"/>
                          <a:cs typeface="+mn-cs"/>
                        </a:rPr>
                        <a:t>Asian</a:t>
                      </a:r>
                    </a:p>
                    <a:p>
                      <a:r>
                        <a:rPr lang="en-US" sz="1400" b="1" kern="1200" dirty="0">
                          <a:solidFill>
                            <a:schemeClr val="accent1"/>
                          </a:solidFill>
                          <a:effectLst/>
                          <a:latin typeface="Verdana" panose="020B0604030504040204" pitchFamily="34" charset="0"/>
                          <a:ea typeface="Verdana" panose="020B0604030504040204" pitchFamily="34" charset="0"/>
                          <a:cs typeface="+mn-cs"/>
                        </a:rPr>
                        <a:t>Chinese</a:t>
                      </a:r>
                    </a:p>
                    <a:p>
                      <a:r>
                        <a:rPr lang="en-US" sz="1400" b="1" kern="1200" dirty="0">
                          <a:solidFill>
                            <a:schemeClr val="accent1"/>
                          </a:solidFill>
                          <a:effectLst/>
                          <a:latin typeface="Verdana" panose="020B0604030504040204" pitchFamily="34" charset="0"/>
                          <a:ea typeface="Verdana" panose="020B0604030504040204" pitchFamily="34" charset="0"/>
                          <a:cs typeface="+mn-cs"/>
                        </a:rPr>
                        <a:t>Filipino</a:t>
                      </a:r>
                    </a:p>
                    <a:p>
                      <a:r>
                        <a:rPr lang="en-US" sz="1400" b="1" kern="1200" dirty="0">
                          <a:solidFill>
                            <a:schemeClr val="accent1"/>
                          </a:solidFill>
                          <a:effectLst/>
                          <a:latin typeface="Verdana" panose="020B0604030504040204" pitchFamily="34" charset="0"/>
                          <a:ea typeface="Verdana" panose="020B0604030504040204" pitchFamily="34" charset="0"/>
                          <a:cs typeface="+mn-cs"/>
                        </a:rPr>
                        <a:t>Asian Indian</a:t>
                      </a:r>
                    </a:p>
                    <a:p>
                      <a:r>
                        <a:rPr lang="en-US" sz="1400" b="1" kern="1200" dirty="0">
                          <a:solidFill>
                            <a:schemeClr val="accent1"/>
                          </a:solidFill>
                          <a:effectLst/>
                          <a:latin typeface="Verdana" panose="020B0604030504040204" pitchFamily="34" charset="0"/>
                          <a:ea typeface="Verdana" panose="020B0604030504040204" pitchFamily="34" charset="0"/>
                          <a:cs typeface="+mn-cs"/>
                        </a:rPr>
                        <a:t>Vietnamese</a:t>
                      </a:r>
                    </a:p>
                    <a:p>
                      <a:r>
                        <a:rPr lang="en-US" sz="1400" b="1" kern="1200" dirty="0">
                          <a:solidFill>
                            <a:schemeClr val="accent1"/>
                          </a:solidFill>
                          <a:effectLst/>
                          <a:latin typeface="Verdana" panose="020B0604030504040204" pitchFamily="34" charset="0"/>
                          <a:ea typeface="Verdana" panose="020B0604030504040204" pitchFamily="34" charset="0"/>
                          <a:cs typeface="+mn-cs"/>
                        </a:rPr>
                        <a:t>Korean</a:t>
                      </a:r>
                    </a:p>
                    <a:p>
                      <a:r>
                        <a:rPr lang="en-US" sz="1400" b="1" kern="1200" dirty="0">
                          <a:solidFill>
                            <a:schemeClr val="accent1"/>
                          </a:solidFill>
                          <a:effectLst/>
                          <a:latin typeface="Verdana" panose="020B0604030504040204" pitchFamily="34" charset="0"/>
                          <a:ea typeface="Verdana" panose="020B0604030504040204" pitchFamily="34" charset="0"/>
                          <a:cs typeface="+mn-cs"/>
                        </a:rPr>
                        <a:t>Japanese</a:t>
                      </a:r>
                    </a:p>
                    <a:p>
                      <a:r>
                        <a:rPr lang="en-US" sz="1400" b="1" kern="1200" dirty="0">
                          <a:solidFill>
                            <a:schemeClr val="accent1"/>
                          </a:solidFill>
                          <a:effectLst/>
                          <a:latin typeface="Verdana" panose="020B0604030504040204" pitchFamily="34" charset="0"/>
                          <a:ea typeface="Verdana" panose="020B0604030504040204" pitchFamily="34" charset="0"/>
                          <a:cs typeface="+mn-cs"/>
                        </a:rPr>
                        <a:t>Some other Asian origin</a:t>
                      </a:r>
                    </a:p>
                    <a:p>
                      <a:r>
                        <a:rPr lang="en-US" sz="1400" b="1" kern="1200" dirty="0">
                          <a:solidFill>
                            <a:schemeClr val="accent1"/>
                          </a:solidFill>
                          <a:effectLst/>
                          <a:latin typeface="Verdana" panose="020B0604030504040204" pitchFamily="34" charset="0"/>
                          <a:ea typeface="Verdana" panose="020B0604030504040204" pitchFamily="34" charset="0"/>
                          <a:cs typeface="+mn-cs"/>
                        </a:rPr>
                        <a:t>American Indian or Alaska Native</a:t>
                      </a:r>
                    </a:p>
                    <a:p>
                      <a:r>
                        <a:rPr lang="en-US" sz="1400" b="1" kern="1200" dirty="0">
                          <a:solidFill>
                            <a:schemeClr val="accent1"/>
                          </a:solidFill>
                          <a:effectLst/>
                          <a:latin typeface="Verdana" panose="020B0604030504040204" pitchFamily="34" charset="0"/>
                          <a:ea typeface="Verdana" panose="020B0604030504040204" pitchFamily="34" charset="0"/>
                          <a:cs typeface="+mn-cs"/>
                        </a:rPr>
                        <a:t>Native Hawaiian or Other Pacific Islander</a:t>
                      </a:r>
                    </a:p>
                    <a:p>
                      <a:r>
                        <a:rPr lang="en-US" sz="1400" b="1" kern="1200" dirty="0">
                          <a:solidFill>
                            <a:schemeClr val="accent1"/>
                          </a:solidFill>
                          <a:effectLst/>
                          <a:latin typeface="Verdana" panose="020B0604030504040204" pitchFamily="34" charset="0"/>
                          <a:ea typeface="Verdana" panose="020B0604030504040204" pitchFamily="34" charset="0"/>
                          <a:cs typeface="+mn-cs"/>
                        </a:rPr>
                        <a:t>Decline to answer</a:t>
                      </a:r>
                    </a:p>
                  </a:txBody>
                  <a:tcPr>
                    <a:solidFill>
                      <a:schemeClr val="accent2">
                        <a:lumMod val="20000"/>
                        <a:lumOff val="80000"/>
                      </a:schemeClr>
                    </a:solidFill>
                  </a:tcPr>
                </a:tc>
                <a:extLst>
                  <a:ext uri="{0D108BD9-81ED-4DB2-BD59-A6C34878D82A}">
                    <a16:rowId xmlns:a16="http://schemas.microsoft.com/office/drawing/2014/main" val="2099620048"/>
                  </a:ext>
                </a:extLst>
              </a:tr>
            </a:tbl>
          </a:graphicData>
        </a:graphic>
      </p:graphicFrame>
      <p:sp>
        <p:nvSpPr>
          <p:cNvPr id="6" name="TextBox 5">
            <a:extLst>
              <a:ext uri="{FF2B5EF4-FFF2-40B4-BE49-F238E27FC236}">
                <a16:creationId xmlns:a16="http://schemas.microsoft.com/office/drawing/2014/main" id="{2C6D5D24-3882-90E7-A561-A8DF8CEBF881}"/>
              </a:ext>
            </a:extLst>
          </p:cNvPr>
          <p:cNvSpPr txBox="1"/>
          <p:nvPr/>
        </p:nvSpPr>
        <p:spPr>
          <a:xfrm>
            <a:off x="626125" y="5500339"/>
            <a:ext cx="7744990" cy="584775"/>
          </a:xfrm>
          <a:prstGeom prst="rect">
            <a:avLst/>
          </a:prstGeom>
          <a:solidFill>
            <a:schemeClr val="bg1"/>
          </a:solidFill>
          <a:ln>
            <a:solidFill>
              <a:schemeClr val="accent1"/>
            </a:solidFill>
          </a:ln>
        </p:spPr>
        <p:txBody>
          <a:bodyPr wrap="square" rtlCol="0">
            <a:spAutoFit/>
          </a:bodyPr>
          <a:lstStyle/>
          <a:p>
            <a:r>
              <a:rPr lang="en-US" sz="1600" b="1" dirty="0">
                <a:effectLst/>
                <a:latin typeface="Lato" panose="020F0502020204030203" pitchFamily="34" charset="0"/>
                <a:ea typeface="Times New Roman" panose="02020603050405020304" pitchFamily="18" charset="0"/>
                <a:cs typeface="Times New Roman" panose="02020603050405020304" pitchFamily="18" charset="0"/>
              </a:rPr>
              <a:t>*Applicants will be advised that their answers to these questions will not affect their eligibility for federal student aid, and schools will not receive this information. </a:t>
            </a:r>
            <a:endParaRPr lang="en-US" sz="1600" b="1" dirty="0"/>
          </a:p>
        </p:txBody>
      </p:sp>
    </p:spTree>
    <p:extLst>
      <p:ext uri="{BB962C8B-B14F-4D97-AF65-F5344CB8AC3E}">
        <p14:creationId xmlns:p14="http://schemas.microsoft.com/office/powerpoint/2010/main" val="3494427273"/>
      </p:ext>
    </p:extLst>
  </p:cSld>
  <p:clrMapOvr>
    <a:masterClrMapping/>
  </p:clrMapOvr>
</p:sld>
</file>

<file path=ppt/theme/theme1.xml><?xml version="1.0" encoding="utf-8"?>
<a:theme xmlns:a="http://schemas.openxmlformats.org/drawingml/2006/main" name="Dividend">
  <a:themeElements>
    <a:clrScheme name="Custom 4">
      <a:dk1>
        <a:sysClr val="windowText" lastClr="000000"/>
      </a:dk1>
      <a:lt1>
        <a:sysClr val="window" lastClr="FFFFFF"/>
      </a:lt1>
      <a:dk2>
        <a:srgbClr val="335B74"/>
      </a:dk2>
      <a:lt2>
        <a:srgbClr val="DFE3E5"/>
      </a:lt2>
      <a:accent1>
        <a:srgbClr val="1CADE4"/>
      </a:accent1>
      <a:accent2>
        <a:srgbClr val="2683C6"/>
      </a:accent2>
      <a:accent3>
        <a:srgbClr val="27CED7"/>
      </a:accent3>
      <a:accent4>
        <a:srgbClr val="FFFF66"/>
      </a:accent4>
      <a:accent5>
        <a:srgbClr val="3E8853"/>
      </a:accent5>
      <a:accent6>
        <a:srgbClr val="62A39F"/>
      </a:accent6>
      <a:hlink>
        <a:srgbClr val="6EAC1C"/>
      </a:hlink>
      <a:folHlink>
        <a:srgbClr val="B26B02"/>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43286AB34EE94A82E78E6EAEBFD843" ma:contentTypeVersion="8" ma:contentTypeDescription="Create a new document." ma:contentTypeScope="" ma:versionID="3579dd95fe7e67e41b6aef6fcf3893ab">
  <xsd:schema xmlns:xsd="http://www.w3.org/2001/XMLSchema" xmlns:xs="http://www.w3.org/2001/XMLSchema" xmlns:p="http://schemas.microsoft.com/office/2006/metadata/properties" xmlns:ns3="2565d629-5299-471d-9195-734900efdc88" xmlns:ns4="e3b91cd2-c31f-4b62-bf0e-c365d7078656" targetNamespace="http://schemas.microsoft.com/office/2006/metadata/properties" ma:root="true" ma:fieldsID="f892b6a94df004a8a386fd200ed6659c" ns3:_="" ns4:_="">
    <xsd:import namespace="2565d629-5299-471d-9195-734900efdc88"/>
    <xsd:import namespace="e3b91cd2-c31f-4b62-bf0e-c365d707865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LengthInSeconds" minOccurs="0"/>
                <xsd:element ref="ns4: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65d629-5299-471d-9195-734900efdc8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b91cd2-c31f-4b62-bf0e-c365d707865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0E956C5-521C-4A82-AD43-AE429412F0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65d629-5299-471d-9195-734900efdc88"/>
    <ds:schemaRef ds:uri="e3b91cd2-c31f-4b62-bf0e-c365d70786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EC8F350-7AAE-49FF-854C-5D2F265C24DA}">
  <ds:schemaRefs>
    <ds:schemaRef ds:uri="http://schemas.microsoft.com/sharepoint/v3/contenttype/forms"/>
  </ds:schemaRefs>
</ds:datastoreItem>
</file>

<file path=customXml/itemProps3.xml><?xml version="1.0" encoding="utf-8"?>
<ds:datastoreItem xmlns:ds="http://schemas.openxmlformats.org/officeDocument/2006/customXml" ds:itemID="{57A6E12E-34AF-4BA6-BDA9-F20FE0C79170}">
  <ds:schemaRefs>
    <ds:schemaRef ds:uri="http://purl.org/dc/terms/"/>
    <ds:schemaRef ds:uri="http://purl.org/dc/dcmitype/"/>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e3b91cd2-c31f-4b62-bf0e-c365d7078656"/>
    <ds:schemaRef ds:uri="2565d629-5299-471d-9195-734900efdc88"/>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848</TotalTime>
  <Words>3686</Words>
  <Application>Microsoft Office PowerPoint</Application>
  <PresentationFormat>Widescreen</PresentationFormat>
  <Paragraphs>365</Paragraphs>
  <Slides>51</Slides>
  <Notes>42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Amasis MT Pro Black</vt:lpstr>
      <vt:lpstr>Arial</vt:lpstr>
      <vt:lpstr>Calibri</vt:lpstr>
      <vt:lpstr>Gill Sans MT</vt:lpstr>
      <vt:lpstr>Lato</vt:lpstr>
      <vt:lpstr>Roboto Condensed Light</vt:lpstr>
      <vt:lpstr>Verdana</vt:lpstr>
      <vt:lpstr>Wingdings</vt:lpstr>
      <vt:lpstr>Wingdings 2</vt:lpstr>
      <vt:lpstr>Dividend</vt:lpstr>
      <vt:lpstr>FINANCIAL AID UPDATES For the 2023-2024 School Year</vt:lpstr>
      <vt:lpstr>ABOUT OASFAA AND THIS PRESENTATION</vt:lpstr>
      <vt:lpstr>FAFSA PROCESSING NUMBERS</vt:lpstr>
      <vt:lpstr>OVERVIEW OF FAFSA COMPLETIONS</vt:lpstr>
      <vt:lpstr>TRACKING FAFSA COMPLETION</vt:lpstr>
      <vt:lpstr>FAFSA UPDATES FOR 2023-2024</vt:lpstr>
      <vt:lpstr>FEDERAL STUDENT AID ID (FSA ID)</vt:lpstr>
      <vt:lpstr>Changes to the 2023-2024 FAFSA</vt:lpstr>
      <vt:lpstr>TRACKING FAFSA COMPLETION</vt:lpstr>
      <vt:lpstr>FOTW  FAFSA On The Web</vt:lpstr>
      <vt:lpstr>FAFSA on the web</vt:lpstr>
      <vt:lpstr>Fafsa on the web</vt:lpstr>
      <vt:lpstr>Fafsa on the web</vt:lpstr>
      <vt:lpstr>Fafsa on the web</vt:lpstr>
      <vt:lpstr>FAFSA CHANGES FOR 2024-2025</vt:lpstr>
      <vt:lpstr>FAFSA CHANGES COMING FOR 2024-2025</vt:lpstr>
      <vt:lpstr>FAFSA CHANGES COMING FOR 2024-2025</vt:lpstr>
      <vt:lpstr>EFC CHANGING TO SAI</vt:lpstr>
      <vt:lpstr>COUNSELOR/ADVISOR CONSIDERATIONS </vt:lpstr>
      <vt:lpstr>VERIFICATION</vt:lpstr>
      <vt:lpstr>TRACKING FAFSA COMPLETION</vt:lpstr>
      <vt:lpstr>VERIFICATION</vt:lpstr>
      <vt:lpstr>VERIFICATION</vt:lpstr>
      <vt:lpstr>Special circumstances</vt:lpstr>
      <vt:lpstr>Other special circumstances</vt:lpstr>
      <vt:lpstr>EXAMPLES OF OTHER SPECIAL CIRCUMSTANCES</vt:lpstr>
      <vt:lpstr>FEDERAL AID PROGRAMS</vt:lpstr>
      <vt:lpstr>FEDERAL PELL GRANT 2022-2023</vt:lpstr>
      <vt:lpstr>FEDERAL PELL GRANT 2022-2023</vt:lpstr>
      <vt:lpstr>TEACH GRANT 2022-2023</vt:lpstr>
      <vt:lpstr>CAMPUS-BASED PROGRAMS 2022-2023</vt:lpstr>
      <vt:lpstr>FEDERAL WORK-STUDY (FWS)</vt:lpstr>
      <vt:lpstr>Federal SEOG</vt:lpstr>
      <vt:lpstr>DIRECT LOANS: UNDERGRADUATE 2022-2023</vt:lpstr>
      <vt:lpstr>DIRECT LOANS 2022-2023 (NO CHANGES)</vt:lpstr>
      <vt:lpstr>FEDERAL PARENT PLUS LOAN</vt:lpstr>
      <vt:lpstr>Ohio Financial Aid programs 2022-2023</vt:lpstr>
      <vt:lpstr>OHIO FINANCIAL AID PROGRAM UPDATES</vt:lpstr>
      <vt:lpstr>OHIO FINANCIAL AID PROGRAM UPDATES</vt:lpstr>
      <vt:lpstr>resources</vt:lpstr>
      <vt:lpstr>RESOURCES FROM FEDERAL STUDENT AID</vt:lpstr>
      <vt:lpstr>RESOURCES FROM FEDERAL STUDENT AID</vt:lpstr>
      <vt:lpstr>COLLEGE ACCESS AND SCHOOL COUNSELORS CONTACT DATABASE</vt:lpstr>
      <vt:lpstr>High School Financial Aid Nights</vt:lpstr>
      <vt:lpstr>Financial aid counselor workshops</vt:lpstr>
      <vt:lpstr>Financial Aid Counselor workshops</vt:lpstr>
      <vt:lpstr>Financial Aid 101 Webinar</vt:lpstr>
      <vt:lpstr>FAFSA HELP OHIO</vt:lpstr>
      <vt:lpstr>More Counselor Resources</vt:lpstr>
      <vt:lpstr>FAFSA Training Webinars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Changes to the 2023-2024 FAFSA</dc:title>
  <dc:creator>Shuttleworth, Carmen</dc:creator>
  <cp:lastModifiedBy>MorraLee Keller</cp:lastModifiedBy>
  <cp:revision>46</cp:revision>
  <dcterms:created xsi:type="dcterms:W3CDTF">2022-08-16T13:05:51Z</dcterms:created>
  <dcterms:modified xsi:type="dcterms:W3CDTF">2022-09-19T12:45:20Z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0x0101001843286AB34EE94A82E78E6EAEBFD843</vt:lpwstr>
  </property>
</Properties>
</file>